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461" r:id="rId3"/>
    <p:sldId id="462" r:id="rId4"/>
    <p:sldId id="464" r:id="rId5"/>
    <p:sldId id="463" r:id="rId6"/>
    <p:sldId id="257" r:id="rId7"/>
    <p:sldId id="263" r:id="rId8"/>
    <p:sldId id="258" r:id="rId9"/>
    <p:sldId id="264" r:id="rId10"/>
    <p:sldId id="259" r:id="rId11"/>
    <p:sldId id="266" r:id="rId12"/>
    <p:sldId id="460" r:id="rId13"/>
    <p:sldId id="265" r:id="rId14"/>
    <p:sldId id="267" r:id="rId15"/>
    <p:sldId id="260" r:id="rId16"/>
    <p:sldId id="268" r:id="rId17"/>
    <p:sldId id="444" r:id="rId18"/>
    <p:sldId id="445" r:id="rId19"/>
    <p:sldId id="447" r:id="rId20"/>
    <p:sldId id="448" r:id="rId21"/>
    <p:sldId id="450" r:id="rId22"/>
    <p:sldId id="449" r:id="rId23"/>
    <p:sldId id="451" r:id="rId24"/>
    <p:sldId id="261" r:id="rId25"/>
    <p:sldId id="452" r:id="rId26"/>
    <p:sldId id="453" r:id="rId27"/>
    <p:sldId id="454" r:id="rId28"/>
    <p:sldId id="262" r:id="rId29"/>
    <p:sldId id="455" r:id="rId30"/>
    <p:sldId id="468" r:id="rId31"/>
    <p:sldId id="458" r:id="rId32"/>
    <p:sldId id="457" r:id="rId33"/>
    <p:sldId id="459" r:id="rId34"/>
    <p:sldId id="456" r:id="rId35"/>
    <p:sldId id="467" r:id="rId36"/>
    <p:sldId id="465" r:id="rId37"/>
    <p:sldId id="466" r:id="rId38"/>
  </p:sldIdLst>
  <p:sldSz cx="12192000" cy="6858000"/>
  <p:notesSz cx="6858000" cy="9144000"/>
  <p:embeddedFontLst>
    <p:embeddedFont>
      <p:font typeface="思源黑体 CN" panose="020B0500000000000000" pitchFamily="34" charset="-122"/>
      <p:regular r:id="rId39"/>
      <p:bold r:id="rId40"/>
    </p:embeddedFont>
    <p:embeddedFont>
      <p:font typeface="思源黑体 CN Medium" panose="020B0600000000000000" pitchFamily="34" charset="-122"/>
      <p:regular r:id="rId41"/>
    </p:embeddedFont>
    <p:embeddedFont>
      <p:font typeface="思源黑体 CN Normal" panose="020B0400000000000000" pitchFamily="34" charset="-122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MLAoDmlPXvjI18//m8sl9w==" hashData="K53Go/84D4v4HBHzSK16/U2WD6e/BskbmQn9rV+aOkU5cwIRC3Y2asWD+ix3zcWkxm5MrOpZaKeNpNscAXy1x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2" autoAdjust="0"/>
    <p:restoredTop sz="94748" autoAdjust="0"/>
  </p:normalViewPr>
  <p:slideViewPr>
    <p:cSldViewPr snapToGrid="0">
      <p:cViewPr varScale="1">
        <p:scale>
          <a:sx n="172" d="100"/>
          <a:sy n="172" d="100"/>
        </p:scale>
        <p:origin x="701" y="9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icrosoft%20PowerPoint%20&#20013;&#30340;&#22270;&#34920;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'[Microsoft PowerPoint 中的图表]Sheet1'!$B$1</c:f>
              <c:strCache>
                <c:ptCount val="1"/>
                <c:pt idx="0">
                  <c:v>耗时/ms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'[Microsoft PowerPoint 中的图表]Sheet1'!$A$2:$A$7</c:f>
              <c:strCache>
                <c:ptCount val="6"/>
                <c:pt idx="0">
                  <c:v>顺序写内存</c:v>
                </c:pt>
                <c:pt idx="1">
                  <c:v>顺序读内存</c:v>
                </c:pt>
                <c:pt idx="2">
                  <c:v>随机写内存</c:v>
                </c:pt>
                <c:pt idx="3">
                  <c:v>随机读内存</c:v>
                </c:pt>
                <c:pt idx="4">
                  <c:v>顺序写磁盘</c:v>
                </c:pt>
                <c:pt idx="5">
                  <c:v>顺序读磁盘</c:v>
                </c:pt>
              </c:strCache>
            </c:strRef>
          </c:cat>
          <c:val>
            <c:numRef>
              <c:f>'[Microsoft PowerPoint 中的图表]Sheet1'!$B$2:$B$7</c:f>
              <c:numCache>
                <c:formatCode>General</c:formatCode>
                <c:ptCount val="6"/>
                <c:pt idx="0">
                  <c:v>8</c:v>
                </c:pt>
                <c:pt idx="1">
                  <c:v>5</c:v>
                </c:pt>
                <c:pt idx="2">
                  <c:v>65</c:v>
                </c:pt>
                <c:pt idx="3">
                  <c:v>41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1A-4D0B-86D5-49337D8719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0311263"/>
        <c:axId val="680313183"/>
      </c:barChart>
      <c:catAx>
        <c:axId val="680311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0313183"/>
        <c:crosses val="autoZero"/>
        <c:auto val="1"/>
        <c:lblAlgn val="ctr"/>
        <c:lblOffset val="100"/>
        <c:noMultiLvlLbl val="0"/>
      </c:catAx>
      <c:valAx>
        <c:axId val="6803131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80311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86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5786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C36D00-EB65-D372-28EE-C1CD7ED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324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C75327B-6780-00F4-D93F-1249E69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8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4EA0E3B-E87D-6B82-E3C9-77435CF1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96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0A3455-1B99-EB33-253F-AEA8FAF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5563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8734A-56BA-672D-3735-DBCCF24E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5BD4FB-F575-33FF-7F8C-2E5CF6E64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B5122-98BA-4C8E-53A1-635BEE7A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15F3-811A-45FD-B90C-578765F5F5F6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F9663-2581-F2F0-590F-C3D30E0B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B360D-12DB-76DB-BC2E-FB83541F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7998-8725-4644-8D80-A5F391F8C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5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8C85C-35DB-E2A7-99C8-0C5FD44930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025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B4AB8-33D3-34A2-3C83-53BD4097E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缓冲</a:t>
            </a:r>
          </a:p>
        </p:txBody>
      </p:sp>
    </p:spTree>
    <p:extLst>
      <p:ext uri="{BB962C8B-B14F-4D97-AF65-F5344CB8AC3E}">
        <p14:creationId xmlns:p14="http://schemas.microsoft.com/office/powerpoint/2010/main" val="116857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0A3ED-289B-D8F7-FE63-E1F7DFE9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什么是缓冲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236C68-7F6E-6CC3-3B19-D9A3A0A3F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958819"/>
              </p:ext>
            </p:extLst>
          </p:nvPr>
        </p:nvGraphicFramePr>
        <p:xfrm>
          <a:off x="2079198" y="3429000"/>
          <a:ext cx="180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41850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621299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45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13303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287051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7918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709976E-6F8F-EC95-3CBA-04CB458FF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63865"/>
              </p:ext>
            </p:extLst>
          </p:nvPr>
        </p:nvGraphicFramePr>
        <p:xfrm>
          <a:off x="2079198" y="4387619"/>
          <a:ext cx="576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7286109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359343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38304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679991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401741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57974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63849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1820392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253878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990483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0980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769616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2091485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132374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619041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85050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21875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908F972-39FB-2B4F-2582-AE022545D5D0}"/>
              </a:ext>
            </a:extLst>
          </p:cNvPr>
          <p:cNvSpPr txBox="1"/>
          <p:nvPr/>
        </p:nvSpPr>
        <p:spPr>
          <a:xfrm>
            <a:off x="1326932" y="3429000"/>
            <a:ext cx="75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B1627BBB-8BCC-63CA-1C9F-196B7DB0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53091"/>
              </p:ext>
            </p:extLst>
          </p:nvPr>
        </p:nvGraphicFramePr>
        <p:xfrm>
          <a:off x="5679198" y="2053565"/>
          <a:ext cx="180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41850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621299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45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13303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287051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7918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67531F5-3D6F-6BAA-65E8-CD0E93612A57}"/>
              </a:ext>
            </a:extLst>
          </p:cNvPr>
          <p:cNvSpPr txBox="1"/>
          <p:nvPr/>
        </p:nvSpPr>
        <p:spPr>
          <a:xfrm>
            <a:off x="4926932" y="2053565"/>
            <a:ext cx="75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EA7A7818-AAA1-E5CF-20CE-3E0B62237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591765"/>
              </p:ext>
            </p:extLst>
          </p:nvPr>
        </p:nvGraphicFramePr>
        <p:xfrm>
          <a:off x="3879198" y="2765025"/>
          <a:ext cx="180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41850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621299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45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13303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287051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7918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67569D1-21C1-D74A-F945-996C74E3F36E}"/>
              </a:ext>
            </a:extLst>
          </p:cNvPr>
          <p:cNvSpPr txBox="1"/>
          <p:nvPr/>
        </p:nvSpPr>
        <p:spPr>
          <a:xfrm>
            <a:off x="3126932" y="2765025"/>
            <a:ext cx="75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D242CE-2CF4-C4A4-4E1B-07D11B965DFB}"/>
              </a:ext>
            </a:extLst>
          </p:cNvPr>
          <p:cNvSpPr txBox="1"/>
          <p:nvPr/>
        </p:nvSpPr>
        <p:spPr>
          <a:xfrm>
            <a:off x="1238440" y="4365612"/>
            <a:ext cx="85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buffer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22A2FB60-A093-DB5E-CBA9-F6BBE2144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014312"/>
              </p:ext>
            </p:extLst>
          </p:nvPr>
        </p:nvGraphicFramePr>
        <p:xfrm>
          <a:off x="2075665" y="5574062"/>
          <a:ext cx="576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0">
                  <a:extLst>
                    <a:ext uri="{9D8B030D-6E8A-4147-A177-3AD203B41FA5}">
                      <a16:colId xmlns:a16="http://schemas.microsoft.com/office/drawing/2014/main" val="7286109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85050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218758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E1FDB03B-5EE9-100D-C32B-03F9C4221D28}"/>
              </a:ext>
            </a:extLst>
          </p:cNvPr>
          <p:cNvSpPr txBox="1"/>
          <p:nvPr/>
        </p:nvSpPr>
        <p:spPr>
          <a:xfrm>
            <a:off x="1321933" y="55740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磁盘</a:t>
            </a: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64A6F134-275E-EFD6-F3E8-0BAD54B763B6}"/>
              </a:ext>
            </a:extLst>
          </p:cNvPr>
          <p:cNvSpPr/>
          <p:nvPr/>
        </p:nvSpPr>
        <p:spPr>
          <a:xfrm rot="5400000">
            <a:off x="4412839" y="2462009"/>
            <a:ext cx="729183" cy="5403533"/>
          </a:xfrm>
          <a:prstGeom prst="rightBrace">
            <a:avLst>
              <a:gd name="adj1" fmla="val 25000"/>
              <a:gd name="adj2" fmla="val 5036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DB105DF-5AF7-5E57-35E9-05EEF92F13C1}"/>
              </a:ext>
            </a:extLst>
          </p:cNvPr>
          <p:cNvCxnSpPr/>
          <p:nvPr/>
        </p:nvCxnSpPr>
        <p:spPr>
          <a:xfrm>
            <a:off x="2947714" y="3794760"/>
            <a:ext cx="0" cy="570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E058704-9740-A572-B7C5-D1B7732D654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79198" y="3130785"/>
            <a:ext cx="0" cy="1234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1C2F790-62EF-C6FB-71DD-B0E535554A2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579198" y="2419325"/>
            <a:ext cx="0" cy="1968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52E28C7-5EFB-46A3-DA80-DEBF50F898A0}"/>
              </a:ext>
            </a:extLst>
          </p:cNvPr>
          <p:cNvSpPr txBox="1"/>
          <p:nvPr/>
        </p:nvSpPr>
        <p:spPr>
          <a:xfrm>
            <a:off x="1326932" y="20499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写缓冲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2E66E3-F625-1696-C197-2CDB4E901748}"/>
              </a:ext>
            </a:extLst>
          </p:cNvPr>
          <p:cNvSpPr txBox="1"/>
          <p:nvPr/>
        </p:nvSpPr>
        <p:spPr>
          <a:xfrm>
            <a:off x="8629977" y="204999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读缓冲跟写缓冲方向相反</a:t>
            </a:r>
          </a:p>
        </p:txBody>
      </p:sp>
      <p:sp>
        <p:nvSpPr>
          <p:cNvPr id="23" name="对话气泡: 椭圆形 22">
            <a:extLst>
              <a:ext uri="{FF2B5EF4-FFF2-40B4-BE49-F238E27FC236}">
                <a16:creationId xmlns:a16="http://schemas.microsoft.com/office/drawing/2014/main" id="{58DA2187-65EE-9F2B-6422-B70C27EED69E}"/>
              </a:ext>
            </a:extLst>
          </p:cNvPr>
          <p:cNvSpPr/>
          <p:nvPr/>
        </p:nvSpPr>
        <p:spPr>
          <a:xfrm>
            <a:off x="8742458" y="3371353"/>
            <a:ext cx="1370341" cy="612648"/>
          </a:xfrm>
          <a:prstGeom prst="wedgeEllipseCallout">
            <a:avLst>
              <a:gd name="adj1" fmla="val -71314"/>
              <a:gd name="adj2" fmla="val -4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快操作</a:t>
            </a:r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AEEDBB29-E50A-D861-E7BA-D826B8A40C87}"/>
              </a:ext>
            </a:extLst>
          </p:cNvPr>
          <p:cNvSpPr/>
          <p:nvPr/>
        </p:nvSpPr>
        <p:spPr>
          <a:xfrm>
            <a:off x="8742457" y="4857452"/>
            <a:ext cx="1370341" cy="612648"/>
          </a:xfrm>
          <a:prstGeom prst="wedgeEllipseCallout">
            <a:avLst>
              <a:gd name="adj1" fmla="val -71314"/>
              <a:gd name="adj2" fmla="val -4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慢操作</a:t>
            </a:r>
          </a:p>
        </p:txBody>
      </p:sp>
    </p:spTree>
    <p:extLst>
      <p:ext uri="{BB962C8B-B14F-4D97-AF65-F5344CB8AC3E}">
        <p14:creationId xmlns:p14="http://schemas.microsoft.com/office/powerpoint/2010/main" val="4069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5B6B8-A750-4C5A-2130-70BCBA28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为什么会有缓存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31F19-2298-E1D9-8219-387B9D22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缓存</a:t>
            </a:r>
            <a:r>
              <a:rPr lang="en-US" altLang="zh-CN" dirty="0"/>
              <a:t>/</a:t>
            </a:r>
            <a:r>
              <a:rPr lang="zh-CN" altLang="en-US" dirty="0"/>
              <a:t>缓冲 之所以存在，是因为在计算机的世界中，存在如下的两个现象：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时间相关性</a:t>
            </a:r>
            <a:r>
              <a:rPr lang="en-US" altLang="zh-CN" dirty="0"/>
              <a:t>( temporal locality)</a:t>
            </a:r>
            <a:r>
              <a:rPr lang="zh-CN" altLang="en-US" dirty="0"/>
              <a:t>：如果一个数据现在被访问了</a:t>
            </a:r>
            <a:r>
              <a:rPr lang="en-US" altLang="zh-CN" dirty="0"/>
              <a:t>,</a:t>
            </a:r>
            <a:r>
              <a:rPr lang="zh-CN" altLang="en-US" dirty="0"/>
              <a:t>那么在以后很有可能还会被访问。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空间相关性</a:t>
            </a:r>
            <a:r>
              <a:rPr lang="en-US" altLang="zh-CN" dirty="0"/>
              <a:t>( spatial locality)</a:t>
            </a:r>
            <a:r>
              <a:rPr lang="zh-CN" altLang="en-US" dirty="0"/>
              <a:t>：如果一个数据现在被访问了</a:t>
            </a:r>
            <a:r>
              <a:rPr lang="en-US" altLang="zh-CN" dirty="0"/>
              <a:t>,</a:t>
            </a:r>
            <a:r>
              <a:rPr lang="zh-CN" altLang="en-US" dirty="0"/>
              <a:t>那么它周围的数据在以后有可能也会被访问。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我们估且把第</a:t>
            </a:r>
            <a:r>
              <a:rPr lang="en-US" altLang="zh-CN" dirty="0"/>
              <a:t>1</a:t>
            </a:r>
            <a:r>
              <a:rPr lang="zh-CN" altLang="en-US" dirty="0"/>
              <a:t>种称为缓存</a:t>
            </a:r>
            <a:r>
              <a:rPr lang="en-US" altLang="zh-CN" dirty="0"/>
              <a:t>(cache)</a:t>
            </a:r>
            <a:r>
              <a:rPr lang="zh-CN" altLang="en-US" dirty="0"/>
              <a:t>，比如</a:t>
            </a:r>
            <a:r>
              <a:rPr lang="en-US" altLang="zh-CN" dirty="0"/>
              <a:t>Redis</a:t>
            </a:r>
            <a:r>
              <a:rPr lang="zh-CN" altLang="en-US" dirty="0"/>
              <a:t>缓存，把第</a:t>
            </a:r>
            <a:r>
              <a:rPr lang="en-US" altLang="zh-CN" dirty="0"/>
              <a:t>2</a:t>
            </a:r>
            <a:r>
              <a:rPr lang="zh-CN" altLang="en-US" dirty="0"/>
              <a:t>种称为缓冲</a:t>
            </a:r>
            <a:r>
              <a:rPr lang="en-US" altLang="zh-CN" dirty="0"/>
              <a:t>(buffer)</a:t>
            </a:r>
            <a:r>
              <a:rPr lang="zh-CN" altLang="en-US" dirty="0"/>
              <a:t>，本章节我们讲的是第</a:t>
            </a:r>
            <a:r>
              <a:rPr lang="en-US" altLang="zh-CN" dirty="0"/>
              <a:t>2</a:t>
            </a:r>
            <a:r>
              <a:rPr lang="zh-CN" altLang="en-US" dirty="0"/>
              <a:t>种。缓存和缓冲这两种叫法在很多地方不太统一。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837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29C09-B238-E93F-0DC9-566AA163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缓冲无处不在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FBDA2-4C2E-EC57-50DE-E38D0C15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-apple-system"/>
              </a:rPr>
              <a:t>在数字电路中，缓冲寄存器用于存储和传输数据信号，平衡输入和输出电路之间的速度差异，提高电路的稳定性和可靠性</a:t>
            </a:r>
            <a:endParaRPr lang="en-US" altLang="zh-CN" dirty="0"/>
          </a:p>
          <a:p>
            <a:r>
              <a:rPr lang="zh-CN" altLang="en-US" dirty="0"/>
              <a:t>操作系统中使用</a:t>
            </a:r>
            <a:r>
              <a:rPr lang="en-US" altLang="zh-CN" dirty="0"/>
              <a:t>Disk Cache</a:t>
            </a:r>
            <a:r>
              <a:rPr lang="zh-CN" altLang="en-US" dirty="0"/>
              <a:t>技术来提高磁盘和</a:t>
            </a:r>
            <a:r>
              <a:rPr lang="en-US" altLang="zh-CN" dirty="0"/>
              <a:t>I/O</a:t>
            </a:r>
            <a:r>
              <a:rPr lang="zh-CN" altLang="en-US" dirty="0"/>
              <a:t>速度</a:t>
            </a:r>
            <a:endParaRPr lang="en-US" altLang="zh-CN" dirty="0"/>
          </a:p>
          <a:p>
            <a:r>
              <a:rPr lang="en-US" altLang="zh-CN" dirty="0"/>
              <a:t>TCP</a:t>
            </a:r>
            <a:r>
              <a:rPr lang="zh-CN" altLang="en-US" dirty="0"/>
              <a:t>缓冲。如果应用程序一次只发送几个字节，</a:t>
            </a:r>
            <a:r>
              <a:rPr lang="en-US" altLang="zh-CN" dirty="0"/>
              <a:t>TCP</a:t>
            </a:r>
            <a:r>
              <a:rPr lang="zh-CN" altLang="en-US" dirty="0"/>
              <a:t>可以等待积累有足够多的字节后再构成报文段发送出去</a:t>
            </a:r>
            <a:endParaRPr lang="en-US" altLang="zh-CN" dirty="0"/>
          </a:p>
          <a:p>
            <a:r>
              <a:rPr lang="zh-CN" altLang="en-US" dirty="0"/>
              <a:t>各大高级编程语言都提供带缓冲的文件读写器，如</a:t>
            </a:r>
            <a:r>
              <a:rPr lang="en-US" altLang="zh-CN" dirty="0" err="1"/>
              <a:t>golang</a:t>
            </a:r>
            <a:r>
              <a:rPr lang="zh-CN" altLang="en-US" dirty="0"/>
              <a:t>的</a:t>
            </a:r>
            <a:r>
              <a:rPr lang="en-US" altLang="zh-CN" dirty="0" err="1"/>
              <a:t>bufio.NewWriter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的</a:t>
            </a:r>
            <a:r>
              <a:rPr lang="en-US" altLang="zh-CN" dirty="0" err="1"/>
              <a:t>BufferedWriter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open(</a:t>
            </a:r>
            <a:r>
              <a:rPr lang="en-US" altLang="zh-CN" dirty="0" err="1"/>
              <a:t>file_name</a:t>
            </a:r>
            <a:r>
              <a:rPr lang="en-US" altLang="zh-CN" dirty="0"/>
              <a:t>, </a:t>
            </a:r>
            <a:r>
              <a:rPr lang="en-US" altLang="zh-CN" dirty="0" err="1"/>
              <a:t>rw_mode</a:t>
            </a:r>
            <a:r>
              <a:rPr lang="en-US" altLang="zh-CN" dirty="0"/>
              <a:t>, buffering)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63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D17CD-4C85-49B2-D23B-3679E8C8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自行实现</a:t>
            </a:r>
            <a:r>
              <a:rPr lang="en-US" altLang="zh-CN" dirty="0" err="1"/>
              <a:t>BufferedWriter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14BC47C-726D-35AD-1A4A-C54C27735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79761"/>
              </p:ext>
            </p:extLst>
          </p:nvPr>
        </p:nvGraphicFramePr>
        <p:xfrm>
          <a:off x="2266054" y="3528391"/>
          <a:ext cx="180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41850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621299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45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13303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287051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7918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ACA59CC-B27D-374E-F5AD-A8B42A030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567130"/>
              </p:ext>
            </p:extLst>
          </p:nvPr>
        </p:nvGraphicFramePr>
        <p:xfrm>
          <a:off x="2266054" y="4487010"/>
          <a:ext cx="576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7286109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359343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38304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679991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401741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57974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63849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1820392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253878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990483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0980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769616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2091485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132374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619041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85050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21875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D4873AC-F63A-707E-B427-BB536648E210}"/>
              </a:ext>
            </a:extLst>
          </p:cNvPr>
          <p:cNvSpPr txBox="1"/>
          <p:nvPr/>
        </p:nvSpPr>
        <p:spPr>
          <a:xfrm>
            <a:off x="1513788" y="3528391"/>
            <a:ext cx="75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A36DB484-85D4-3BBD-8789-12776D37D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768468"/>
              </p:ext>
            </p:extLst>
          </p:nvPr>
        </p:nvGraphicFramePr>
        <p:xfrm>
          <a:off x="5866054" y="2152956"/>
          <a:ext cx="180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41850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621299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45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13303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287051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7918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A5FBB8B-6BE8-588E-F47B-CF9CB2AE27AE}"/>
              </a:ext>
            </a:extLst>
          </p:cNvPr>
          <p:cNvSpPr txBox="1"/>
          <p:nvPr/>
        </p:nvSpPr>
        <p:spPr>
          <a:xfrm>
            <a:off x="5113788" y="2152956"/>
            <a:ext cx="75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67AD7255-6152-E65C-1FF6-61B0CDFBB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397560"/>
              </p:ext>
            </p:extLst>
          </p:nvPr>
        </p:nvGraphicFramePr>
        <p:xfrm>
          <a:off x="4066054" y="2864416"/>
          <a:ext cx="180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41850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621299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45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13303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287051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7918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CB7554E-8D91-3E0E-C52F-6A2942CFCF07}"/>
              </a:ext>
            </a:extLst>
          </p:cNvPr>
          <p:cNvSpPr txBox="1"/>
          <p:nvPr/>
        </p:nvSpPr>
        <p:spPr>
          <a:xfrm>
            <a:off x="3313788" y="2864416"/>
            <a:ext cx="75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64D321-0003-6CEE-8D3F-3AB6A8971919}"/>
              </a:ext>
            </a:extLst>
          </p:cNvPr>
          <p:cNvSpPr txBox="1"/>
          <p:nvPr/>
        </p:nvSpPr>
        <p:spPr>
          <a:xfrm>
            <a:off x="1425296" y="4465003"/>
            <a:ext cx="85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buffer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CB154FD7-BD4C-40BB-A0CD-949B7F8CD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030862"/>
              </p:ext>
            </p:extLst>
          </p:nvPr>
        </p:nvGraphicFramePr>
        <p:xfrm>
          <a:off x="2262521" y="5673453"/>
          <a:ext cx="576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0">
                  <a:extLst>
                    <a:ext uri="{9D8B030D-6E8A-4147-A177-3AD203B41FA5}">
                      <a16:colId xmlns:a16="http://schemas.microsoft.com/office/drawing/2014/main" val="7286109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85050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218758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00DFBA56-A2F9-F3DE-651B-E1F7514A74F5}"/>
              </a:ext>
            </a:extLst>
          </p:cNvPr>
          <p:cNvSpPr txBox="1"/>
          <p:nvPr/>
        </p:nvSpPr>
        <p:spPr>
          <a:xfrm>
            <a:off x="1508789" y="56734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磁盘</a:t>
            </a: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D14118BD-6693-5A43-0BCE-0FEF532A8F6E}"/>
              </a:ext>
            </a:extLst>
          </p:cNvPr>
          <p:cNvSpPr/>
          <p:nvPr/>
        </p:nvSpPr>
        <p:spPr>
          <a:xfrm rot="5400000">
            <a:off x="4599695" y="2561400"/>
            <a:ext cx="729183" cy="5403533"/>
          </a:xfrm>
          <a:prstGeom prst="rightBrace">
            <a:avLst>
              <a:gd name="adj1" fmla="val 25000"/>
              <a:gd name="adj2" fmla="val 5036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795D26D-1A44-AB93-A5C1-1B0D7054D7B6}"/>
              </a:ext>
            </a:extLst>
          </p:cNvPr>
          <p:cNvCxnSpPr/>
          <p:nvPr/>
        </p:nvCxnSpPr>
        <p:spPr>
          <a:xfrm>
            <a:off x="3134570" y="3894151"/>
            <a:ext cx="0" cy="570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4B56D5E-2A21-DA56-9E52-45DF323B7EF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966054" y="3230176"/>
            <a:ext cx="0" cy="1234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5D44BD6-0454-7354-8DDF-299F34840E0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66054" y="2518716"/>
            <a:ext cx="0" cy="1968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B0BC430-1B69-BE13-EC82-DE41A6F83BB2}"/>
              </a:ext>
            </a:extLst>
          </p:cNvPr>
          <p:cNvSpPr txBox="1"/>
          <p:nvPr/>
        </p:nvSpPr>
        <p:spPr>
          <a:xfrm>
            <a:off x="7816757" y="215846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B920C5-3F35-1EE4-DA22-F8DBC1661D81}"/>
              </a:ext>
            </a:extLst>
          </p:cNvPr>
          <p:cNvSpPr txBox="1"/>
          <p:nvPr/>
        </p:nvSpPr>
        <p:spPr>
          <a:xfrm>
            <a:off x="8132869" y="446500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A48811A7-C053-C065-B7B5-35D451DF6CC2}"/>
              </a:ext>
            </a:extLst>
          </p:cNvPr>
          <p:cNvSpPr/>
          <p:nvPr/>
        </p:nvSpPr>
        <p:spPr>
          <a:xfrm>
            <a:off x="8245330" y="5185079"/>
            <a:ext cx="2081425" cy="442680"/>
          </a:xfrm>
          <a:prstGeom prst="wedgeRoundRectCallout">
            <a:avLst>
              <a:gd name="adj1" fmla="val -78224"/>
              <a:gd name="adj2" fmla="val -1200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bufferEndIndex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097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B378E-2DF2-11F6-695F-29732F097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树与</a:t>
            </a:r>
            <a:r>
              <a:rPr lang="en-US" altLang="zh-CN" dirty="0"/>
              <a:t>LSM</a:t>
            </a:r>
            <a:r>
              <a:rPr lang="zh-CN" altLang="en-US" dirty="0"/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2013677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6DB76-2E48-7599-4941-8F793601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重新认识磁盘和内存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8AF579-6956-5E3B-D4D3-B4619A274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1065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磁盘，信息存储在盘面上，通过寻道和转动来定位数据的位置，寻道时间通常为几毫秒，转速为</a:t>
            </a:r>
            <a:r>
              <a:rPr lang="en-US" altLang="zh-CN" dirty="0"/>
              <a:t>7000-15000</a:t>
            </a:r>
            <a:r>
              <a:rPr lang="zh-CN" altLang="en-US" dirty="0"/>
              <a:t>转</a:t>
            </a:r>
            <a:r>
              <a:rPr lang="en-US" altLang="zh-CN" dirty="0"/>
              <a:t>/</a:t>
            </a:r>
            <a:r>
              <a:rPr lang="zh-CN" altLang="en-US" dirty="0"/>
              <a:t>分。盘面越多存储的数据越多。通过</a:t>
            </a:r>
            <a:r>
              <a:rPr lang="en-US" altLang="zh-CN" dirty="0"/>
              <a:t>RAID </a:t>
            </a:r>
            <a:r>
              <a:rPr lang="zh-CN" altLang="en-US" dirty="0"/>
              <a:t>（</a:t>
            </a:r>
            <a:r>
              <a:rPr lang="en-US" altLang="zh-CN" dirty="0"/>
              <a:t>Redundant Array of Independent Disks</a:t>
            </a:r>
            <a:r>
              <a:rPr lang="zh-CN" altLang="en-US" dirty="0"/>
              <a:t>）提供单机冗余存储，以提升容灾能力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磁盘扇区是读写的最小单位，磁盘块是</a:t>
            </a:r>
            <a:r>
              <a:rPr lang="en-US" altLang="zh-CN" dirty="0"/>
              <a:t>CPU</a:t>
            </a:r>
            <a:r>
              <a:rPr lang="zh-CN" altLang="en-US" dirty="0"/>
              <a:t>读写磁盘的最小单位，一个块通常为</a:t>
            </a:r>
            <a:r>
              <a:rPr lang="en-US" altLang="zh-CN" dirty="0"/>
              <a:t>4K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RAM</a:t>
            </a:r>
            <a:r>
              <a:rPr lang="zh-CN" altLang="en-US" dirty="0"/>
              <a:t>（</a:t>
            </a:r>
            <a:r>
              <a:rPr lang="en-US" altLang="zh-CN" dirty="0"/>
              <a:t>Random Access Memory</a:t>
            </a:r>
            <a:r>
              <a:rPr lang="zh-CN" altLang="en-US" dirty="0"/>
              <a:t>），顾名思义，在随机读写时优势很明显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内存的页是一个逻辑概念，是分配内存的最小单位，通常为</a:t>
            </a:r>
            <a:r>
              <a:rPr lang="en-US" altLang="zh-CN" dirty="0"/>
              <a:t>4k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CE727B-5AC0-7BA5-E3BC-D6DD1E698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591" y="1825624"/>
            <a:ext cx="2884121" cy="2126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2CDB0C-FAD5-7419-B55F-1E45E201A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387" y="3920355"/>
            <a:ext cx="2646325" cy="20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7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D0B5A-5539-0B6D-147F-C5389F5E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</a:t>
            </a:r>
            <a:r>
              <a:rPr lang="en-US" altLang="zh-CN" dirty="0"/>
              <a:t>I/O</a:t>
            </a:r>
            <a:r>
              <a:rPr lang="zh-CN" altLang="en-US" dirty="0"/>
              <a:t>很重要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901CE-B8A5-AB4E-2153-E69A9DB9E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482781" cy="996233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拿长度为</a:t>
            </a:r>
            <a:r>
              <a:rPr lang="en-US" altLang="zh-CN" sz="2400" dirty="0"/>
              <a:t>1E7</a:t>
            </a:r>
            <a:r>
              <a:rPr lang="zh-CN" altLang="en-US" sz="2400" dirty="0"/>
              <a:t>的</a:t>
            </a:r>
            <a:r>
              <a:rPr lang="en-US" altLang="zh-CN" sz="2400" dirty="0"/>
              <a:t>byte</a:t>
            </a:r>
            <a:r>
              <a:rPr lang="zh-CN" altLang="en-US" sz="2400" dirty="0"/>
              <a:t>切片做试验</a:t>
            </a:r>
          </a:p>
          <a:p>
            <a:r>
              <a:rPr lang="zh-CN" altLang="en-US" sz="2400" dirty="0"/>
              <a:t>顺序读写磁盘快于随机读写内存</a:t>
            </a:r>
          </a:p>
          <a:p>
            <a:endParaRPr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AF720792-BA63-8A3E-6513-23CBE5DF7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92120"/>
              </p:ext>
            </p:extLst>
          </p:nvPr>
        </p:nvGraphicFramePr>
        <p:xfrm>
          <a:off x="7822379" y="1591387"/>
          <a:ext cx="2997202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8601">
                  <a:extLst>
                    <a:ext uri="{9D8B030D-6E8A-4147-A177-3AD203B41FA5}">
                      <a16:colId xmlns:a16="http://schemas.microsoft.com/office/drawing/2014/main" val="3464283310"/>
                    </a:ext>
                  </a:extLst>
                </a:gridCol>
                <a:gridCol w="1498601">
                  <a:extLst>
                    <a:ext uri="{9D8B030D-6E8A-4147-A177-3AD203B41FA5}">
                      <a16:colId xmlns:a16="http://schemas.microsoft.com/office/drawing/2014/main" val="3819155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操作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耗时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37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顺序写内存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205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顺序读内存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962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随机写内存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65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774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随机读内存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75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顺序写磁盘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50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顺序读磁盘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763353"/>
                  </a:ext>
                </a:extLst>
              </a:tr>
            </a:tbl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4D5C7652-ED85-482F-0307-7F617E9089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9365509"/>
              </p:ext>
            </p:extLst>
          </p:nvPr>
        </p:nvGraphicFramePr>
        <p:xfrm>
          <a:off x="3810000" y="313805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5616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8F4DF-FFF7-3BE2-91A3-9AFF1C85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1E85B8A-FE4F-1554-D18E-7291A1189FD9}"/>
              </a:ext>
            </a:extLst>
          </p:cNvPr>
          <p:cNvSpPr txBox="1">
            <a:spLocks/>
          </p:cNvSpPr>
          <p:nvPr/>
        </p:nvSpPr>
        <p:spPr>
          <a:xfrm>
            <a:off x="551126" y="1690688"/>
            <a:ext cx="4189340" cy="40874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kumimoji="1" lang="en-US" altLang="zh-CN" sz="2000" dirty="0"/>
              <a:t>B</a:t>
            </a:r>
            <a:r>
              <a:rPr kumimoji="1" lang="zh-CN" altLang="en-US" sz="2000" dirty="0"/>
              <a:t>即</a:t>
            </a:r>
            <a:r>
              <a:rPr kumimoji="1" lang="en-US" altLang="zh-CN" sz="2000" dirty="0"/>
              <a:t>Balance</a:t>
            </a:r>
            <a:r>
              <a:rPr kumimoji="1" lang="zh-CN" altLang="en-US" sz="2000" dirty="0"/>
              <a:t>，对于</a:t>
            </a:r>
            <a:r>
              <a:rPr kumimoji="1" lang="en-US" altLang="zh-CN" sz="2000" dirty="0"/>
              <a:t>m</a:t>
            </a:r>
            <a:r>
              <a:rPr lang="zh-CN" altLang="en-US" sz="2000" dirty="0"/>
              <a:t>叉树每个节点上最多有</a:t>
            </a:r>
            <a:r>
              <a:rPr lang="en-US" altLang="zh-CN" sz="2000" dirty="0"/>
              <a:t>m</a:t>
            </a:r>
            <a:r>
              <a:rPr lang="zh-CN" altLang="en-US" sz="2000" dirty="0"/>
              <a:t>个数据，最少有</a:t>
            </a:r>
            <a:r>
              <a:rPr lang="en-US" altLang="zh-CN" sz="2000" dirty="0"/>
              <a:t>m/2</a:t>
            </a:r>
            <a:r>
              <a:rPr lang="zh-CN" altLang="en-US" sz="2000" dirty="0"/>
              <a:t>个数据（根节点除外）。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kumimoji="1" lang="zh-CN" altLang="en-US" sz="2000" dirty="0"/>
              <a:t>叶节点上存储了所有数据，把叶节点链接起来可以顺序遍历所有数据。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kumimoji="1" lang="zh-CN" altLang="en-US" sz="2000" dirty="0"/>
              <a:t>每个节点设计成内存页的整倍数。</a:t>
            </a:r>
            <a:r>
              <a:rPr kumimoji="1" lang="en-US" altLang="zh-CN" sz="2000" dirty="0"/>
              <a:t>MySQL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m=1200</a:t>
            </a:r>
            <a:r>
              <a:rPr kumimoji="1" lang="zh-CN" altLang="en-US" sz="2000" dirty="0"/>
              <a:t>，树的前两层放在内存中。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660C4D3-F034-2547-967E-072F14754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9963"/>
              </p:ext>
            </p:extLst>
          </p:nvPr>
        </p:nvGraphicFramePr>
        <p:xfrm>
          <a:off x="7624487" y="1690688"/>
          <a:ext cx="134769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+mn-lt"/>
                          <a:ea typeface="思源黑体 CN Normal" panose="020B0400000000000000" pitchFamily="34" charset="-122"/>
                        </a:rPr>
                        <a:t>28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5F7DEB9-56F7-8BF7-51A7-F6C3877B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761885"/>
              </p:ext>
            </p:extLst>
          </p:nvPr>
        </p:nvGraphicFramePr>
        <p:xfrm>
          <a:off x="7624487" y="3150236"/>
          <a:ext cx="134769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E685FC6-BADD-36C1-E857-2F9AA039B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58249"/>
              </p:ext>
            </p:extLst>
          </p:nvPr>
        </p:nvGraphicFramePr>
        <p:xfrm>
          <a:off x="5589499" y="3150236"/>
          <a:ext cx="134769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F888078-0EC9-4F4A-80E6-8BE2597C4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82852"/>
              </p:ext>
            </p:extLst>
          </p:nvPr>
        </p:nvGraphicFramePr>
        <p:xfrm>
          <a:off x="9659475" y="3150236"/>
          <a:ext cx="134769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D53089E-C1C7-DD82-B8FC-EBF3F890F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24769"/>
              </p:ext>
            </p:extLst>
          </p:nvPr>
        </p:nvGraphicFramePr>
        <p:xfrm>
          <a:off x="8178804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312A72B-1F6C-F294-045A-0AD7E3C8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532053"/>
              </p:ext>
            </p:extLst>
          </p:nvPr>
        </p:nvGraphicFramePr>
        <p:xfrm>
          <a:off x="8866471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47C731E-1946-0287-E610-218D9897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350112"/>
              </p:ext>
            </p:extLst>
          </p:nvPr>
        </p:nvGraphicFramePr>
        <p:xfrm>
          <a:off x="7491137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BB68633-9FEC-A68D-37BA-1DB38494C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020886"/>
              </p:ext>
            </p:extLst>
          </p:nvPr>
        </p:nvGraphicFramePr>
        <p:xfrm>
          <a:off x="9554138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6A9DC7A-CFC5-39E8-57C3-7111B16A3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967826"/>
              </p:ext>
            </p:extLst>
          </p:nvPr>
        </p:nvGraphicFramePr>
        <p:xfrm>
          <a:off x="6803470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1436CB8-79C6-419C-1DA6-AE11BD836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15909"/>
              </p:ext>
            </p:extLst>
          </p:nvPr>
        </p:nvGraphicFramePr>
        <p:xfrm>
          <a:off x="6115803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B47296F-8B2B-800A-E449-D01ACF2C1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04972"/>
              </p:ext>
            </p:extLst>
          </p:nvPr>
        </p:nvGraphicFramePr>
        <p:xfrm>
          <a:off x="5428136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22CD87BD-CD4E-356D-BB54-09C2A2010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289163"/>
              </p:ext>
            </p:extLst>
          </p:nvPr>
        </p:nvGraphicFramePr>
        <p:xfrm>
          <a:off x="10241805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89C6904-00D8-01B8-379C-EF5B1203B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75606"/>
              </p:ext>
            </p:extLst>
          </p:nvPr>
        </p:nvGraphicFramePr>
        <p:xfrm>
          <a:off x="10929474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" name="直线箭头连接符 15">
            <a:extLst>
              <a:ext uri="{FF2B5EF4-FFF2-40B4-BE49-F238E27FC236}">
                <a16:creationId xmlns:a16="http://schemas.microsoft.com/office/drawing/2014/main" id="{26357C0D-459F-8E18-4C21-797717191DCE}"/>
              </a:ext>
            </a:extLst>
          </p:cNvPr>
          <p:cNvCxnSpPr/>
          <p:nvPr/>
        </p:nvCxnSpPr>
        <p:spPr>
          <a:xfrm>
            <a:off x="5852462" y="5892519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6">
            <a:extLst>
              <a:ext uri="{FF2B5EF4-FFF2-40B4-BE49-F238E27FC236}">
                <a16:creationId xmlns:a16="http://schemas.microsoft.com/office/drawing/2014/main" id="{E2FC1A1D-3B65-7B8F-94B8-C77E3B837E04}"/>
              </a:ext>
            </a:extLst>
          </p:cNvPr>
          <p:cNvCxnSpPr/>
          <p:nvPr/>
        </p:nvCxnSpPr>
        <p:spPr>
          <a:xfrm>
            <a:off x="9290797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17">
            <a:extLst>
              <a:ext uri="{FF2B5EF4-FFF2-40B4-BE49-F238E27FC236}">
                <a16:creationId xmlns:a16="http://schemas.microsoft.com/office/drawing/2014/main" id="{C1CA9722-88D1-59D8-9010-1DF4466C8B8F}"/>
              </a:ext>
            </a:extLst>
          </p:cNvPr>
          <p:cNvCxnSpPr/>
          <p:nvPr/>
        </p:nvCxnSpPr>
        <p:spPr>
          <a:xfrm>
            <a:off x="8603130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18">
            <a:extLst>
              <a:ext uri="{FF2B5EF4-FFF2-40B4-BE49-F238E27FC236}">
                <a16:creationId xmlns:a16="http://schemas.microsoft.com/office/drawing/2014/main" id="{AB9A2195-CB6E-DC2A-6E1C-7FD7AFE299A3}"/>
              </a:ext>
            </a:extLst>
          </p:cNvPr>
          <p:cNvCxnSpPr/>
          <p:nvPr/>
        </p:nvCxnSpPr>
        <p:spPr>
          <a:xfrm>
            <a:off x="7915463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19">
            <a:extLst>
              <a:ext uri="{FF2B5EF4-FFF2-40B4-BE49-F238E27FC236}">
                <a16:creationId xmlns:a16="http://schemas.microsoft.com/office/drawing/2014/main" id="{88042C7E-D477-DE9E-1E49-5F4B41FE221E}"/>
              </a:ext>
            </a:extLst>
          </p:cNvPr>
          <p:cNvCxnSpPr/>
          <p:nvPr/>
        </p:nvCxnSpPr>
        <p:spPr>
          <a:xfrm>
            <a:off x="7227796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0">
            <a:extLst>
              <a:ext uri="{FF2B5EF4-FFF2-40B4-BE49-F238E27FC236}">
                <a16:creationId xmlns:a16="http://schemas.microsoft.com/office/drawing/2014/main" id="{F83978F7-6297-199A-C96E-3A7D105400D5}"/>
              </a:ext>
            </a:extLst>
          </p:cNvPr>
          <p:cNvCxnSpPr/>
          <p:nvPr/>
        </p:nvCxnSpPr>
        <p:spPr>
          <a:xfrm>
            <a:off x="6540129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1">
            <a:extLst>
              <a:ext uri="{FF2B5EF4-FFF2-40B4-BE49-F238E27FC236}">
                <a16:creationId xmlns:a16="http://schemas.microsoft.com/office/drawing/2014/main" id="{5C9307A7-22B9-778A-33BF-26F72844287A}"/>
              </a:ext>
            </a:extLst>
          </p:cNvPr>
          <p:cNvCxnSpPr/>
          <p:nvPr/>
        </p:nvCxnSpPr>
        <p:spPr>
          <a:xfrm>
            <a:off x="9978464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2">
            <a:extLst>
              <a:ext uri="{FF2B5EF4-FFF2-40B4-BE49-F238E27FC236}">
                <a16:creationId xmlns:a16="http://schemas.microsoft.com/office/drawing/2014/main" id="{CD2E8330-5EEA-C2E1-A879-89138B31A2D5}"/>
              </a:ext>
            </a:extLst>
          </p:cNvPr>
          <p:cNvCxnSpPr/>
          <p:nvPr/>
        </p:nvCxnSpPr>
        <p:spPr>
          <a:xfrm>
            <a:off x="10666133" y="5901481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3">
            <a:extLst>
              <a:ext uri="{FF2B5EF4-FFF2-40B4-BE49-F238E27FC236}">
                <a16:creationId xmlns:a16="http://schemas.microsoft.com/office/drawing/2014/main" id="{A72E56CF-F607-7314-AD92-27DF75CFBB6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8298333" y="2432368"/>
            <a:ext cx="0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4">
            <a:extLst>
              <a:ext uri="{FF2B5EF4-FFF2-40B4-BE49-F238E27FC236}">
                <a16:creationId xmlns:a16="http://schemas.microsoft.com/office/drawing/2014/main" id="{7A111455-3C92-2A26-BD1D-CE2091BC7435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6263345" y="2432368"/>
            <a:ext cx="2034988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5">
            <a:extLst>
              <a:ext uri="{FF2B5EF4-FFF2-40B4-BE49-F238E27FC236}">
                <a16:creationId xmlns:a16="http://schemas.microsoft.com/office/drawing/2014/main" id="{062EFE05-710C-CC2D-3473-F4A03A7AB693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flipH="1">
            <a:off x="5640299" y="3891916"/>
            <a:ext cx="623046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6">
            <a:extLst>
              <a:ext uri="{FF2B5EF4-FFF2-40B4-BE49-F238E27FC236}">
                <a16:creationId xmlns:a16="http://schemas.microsoft.com/office/drawing/2014/main" id="{D57893B4-9E7D-753B-0661-D9B91BF819D4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8298333" y="2432368"/>
            <a:ext cx="2034988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27">
            <a:extLst>
              <a:ext uri="{FF2B5EF4-FFF2-40B4-BE49-F238E27FC236}">
                <a16:creationId xmlns:a16="http://schemas.microsoft.com/office/drawing/2014/main" id="{72253123-0E11-65E0-7449-27907853CEFA}"/>
              </a:ext>
            </a:extLst>
          </p:cNvPr>
          <p:cNvCxnSpPr>
            <a:stCxn id="8" idx="2"/>
            <a:endCxn id="15" idx="0"/>
          </p:cNvCxnSpPr>
          <p:nvPr/>
        </p:nvCxnSpPr>
        <p:spPr>
          <a:xfrm>
            <a:off x="6263345" y="3891916"/>
            <a:ext cx="64621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28">
            <a:extLst>
              <a:ext uri="{FF2B5EF4-FFF2-40B4-BE49-F238E27FC236}">
                <a16:creationId xmlns:a16="http://schemas.microsoft.com/office/drawing/2014/main" id="{8FD94F7B-D4AE-CB37-1567-31FB7897E676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6263345" y="3891916"/>
            <a:ext cx="752288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29">
            <a:extLst>
              <a:ext uri="{FF2B5EF4-FFF2-40B4-BE49-F238E27FC236}">
                <a16:creationId xmlns:a16="http://schemas.microsoft.com/office/drawing/2014/main" id="{ACF948C0-55FC-FE6F-5A25-9FD743487878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8298333" y="3891916"/>
            <a:ext cx="780301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0">
            <a:extLst>
              <a:ext uri="{FF2B5EF4-FFF2-40B4-BE49-F238E27FC236}">
                <a16:creationId xmlns:a16="http://schemas.microsoft.com/office/drawing/2014/main" id="{58B55007-7D8E-E5FF-3274-BBA4D46BD0BE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298333" y="3891916"/>
            <a:ext cx="92634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1">
            <a:extLst>
              <a:ext uri="{FF2B5EF4-FFF2-40B4-BE49-F238E27FC236}">
                <a16:creationId xmlns:a16="http://schemas.microsoft.com/office/drawing/2014/main" id="{0E054EA0-C3DE-615E-19BC-2FB4AAA8BE38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flipH="1">
            <a:off x="7703300" y="3891916"/>
            <a:ext cx="595033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2">
            <a:extLst>
              <a:ext uri="{FF2B5EF4-FFF2-40B4-BE49-F238E27FC236}">
                <a16:creationId xmlns:a16="http://schemas.microsoft.com/office/drawing/2014/main" id="{ABC60AA3-8D2E-8667-A16E-32B6BA726380}"/>
              </a:ext>
            </a:extLst>
          </p:cNvPr>
          <p:cNvCxnSpPr>
            <a:stCxn id="9" idx="2"/>
            <a:endCxn id="18" idx="0"/>
          </p:cNvCxnSpPr>
          <p:nvPr/>
        </p:nvCxnSpPr>
        <p:spPr>
          <a:xfrm>
            <a:off x="10333321" y="3891916"/>
            <a:ext cx="808316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3">
            <a:extLst>
              <a:ext uri="{FF2B5EF4-FFF2-40B4-BE49-F238E27FC236}">
                <a16:creationId xmlns:a16="http://schemas.microsoft.com/office/drawing/2014/main" id="{61BD250B-9EF2-EEFA-7A0D-EFFA9ED641A3}"/>
              </a:ext>
            </a:extLst>
          </p:cNvPr>
          <p:cNvCxnSpPr>
            <a:stCxn id="9" idx="2"/>
            <a:endCxn id="17" idx="0"/>
          </p:cNvCxnSpPr>
          <p:nvPr/>
        </p:nvCxnSpPr>
        <p:spPr>
          <a:xfrm>
            <a:off x="10333321" y="3891916"/>
            <a:ext cx="120647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4">
            <a:extLst>
              <a:ext uri="{FF2B5EF4-FFF2-40B4-BE49-F238E27FC236}">
                <a16:creationId xmlns:a16="http://schemas.microsoft.com/office/drawing/2014/main" id="{02BF4F31-185B-DEA6-B6ED-01927FF6682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9766301" y="3891916"/>
            <a:ext cx="567020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461633F-481F-2B18-FA0A-5CA0C7E44687}"/>
              </a:ext>
            </a:extLst>
          </p:cNvPr>
          <p:cNvSpPr txBox="1"/>
          <p:nvPr/>
        </p:nvSpPr>
        <p:spPr>
          <a:xfrm>
            <a:off x="5640864" y="1892784"/>
            <a:ext cx="68640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n>
                  <a:solidFill>
                    <a:schemeClr val="tx1"/>
                  </a:solidFill>
                </a:ln>
                <a:latin typeface="+mj-lt"/>
                <a:ea typeface="思源黑体 CN Normal" panose="020B0400000000000000" pitchFamily="34" charset="-122"/>
              </a:rPr>
              <a:t>DATA</a:t>
            </a:r>
            <a:endParaRPr kumimoji="1" lang="zh-CN" altLang="en-US" sz="1600" dirty="0">
              <a:ln>
                <a:solidFill>
                  <a:schemeClr val="tx1"/>
                </a:solidFill>
              </a:ln>
              <a:latin typeface="+mj-lt"/>
              <a:ea typeface="思源黑体 CN Normal" panose="020B0400000000000000" pitchFamily="34" charset="-122"/>
            </a:endParaRPr>
          </a:p>
        </p:txBody>
      </p:sp>
      <p:cxnSp>
        <p:nvCxnSpPr>
          <p:cNvPr id="40" name="肘形连接符 36">
            <a:extLst>
              <a:ext uri="{FF2B5EF4-FFF2-40B4-BE49-F238E27FC236}">
                <a16:creationId xmlns:a16="http://schemas.microsoft.com/office/drawing/2014/main" id="{BDC9CCD0-D654-7F96-771C-87AFF619AAAB}"/>
              </a:ext>
            </a:extLst>
          </p:cNvPr>
          <p:cNvCxnSpPr/>
          <p:nvPr/>
        </p:nvCxnSpPr>
        <p:spPr>
          <a:xfrm rot="10800000" flipV="1">
            <a:off x="5428136" y="2086410"/>
            <a:ext cx="212728" cy="3802936"/>
          </a:xfrm>
          <a:prstGeom prst="bentConnector3">
            <a:avLst>
              <a:gd name="adj1" fmla="val 20746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585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CB835-EC23-E9BE-0BF1-97EEE3D1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LSM-tree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D61227-CA89-413D-1B9A-52E3E74F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5516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Log-Structured Merge-tree</a:t>
            </a:r>
            <a:r>
              <a:rPr lang="zh-CN" altLang="en-US" dirty="0"/>
              <a:t>是很多</a:t>
            </a:r>
            <a:r>
              <a:rPr lang="en-US" altLang="zh-CN" dirty="0"/>
              <a:t>KV</a:t>
            </a:r>
            <a:r>
              <a:rPr lang="zh-CN" altLang="en-US" dirty="0"/>
              <a:t>数据库背后的核心数据结构，比如</a:t>
            </a:r>
            <a:r>
              <a:rPr lang="en-US" altLang="zh-CN" dirty="0" err="1"/>
              <a:t>BigTable</a:t>
            </a:r>
            <a:r>
              <a:rPr lang="en-US" altLang="zh-CN" dirty="0"/>
              <a:t>, Cassandra, Scylla,  </a:t>
            </a:r>
            <a:r>
              <a:rPr lang="en-US" altLang="zh-CN" dirty="0" err="1"/>
              <a:t>RocksDB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基于日志结构的合并树。日志有什么特征？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按照时间顺序源源不断地有新日志写入（写入量大）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老的日志内容不会被修改，新内容只是往文件末尾追加（完美符合顺序写磁盘）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3575E8-8186-6857-9E9B-7F3EB208CE7F}"/>
              </a:ext>
            </a:extLst>
          </p:cNvPr>
          <p:cNvSpPr txBox="1"/>
          <p:nvPr/>
        </p:nvSpPr>
        <p:spPr>
          <a:xfrm>
            <a:off x="7059561" y="18256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商品信息修改日志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BE2074-0088-F8E1-78A1-E6E21E0855C5}"/>
              </a:ext>
            </a:extLst>
          </p:cNvPr>
          <p:cNvSpPr/>
          <p:nvPr/>
        </p:nvSpPr>
        <p:spPr>
          <a:xfrm>
            <a:off x="7059561" y="2519250"/>
            <a:ext cx="3854245" cy="3258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E90AC11-1469-3F83-BF7B-EAE53F828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174063"/>
              </p:ext>
            </p:extLst>
          </p:nvPr>
        </p:nvGraphicFramePr>
        <p:xfrm>
          <a:off x="7218588" y="2714250"/>
          <a:ext cx="3547736" cy="2846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133">
                  <a:extLst>
                    <a:ext uri="{9D8B030D-6E8A-4147-A177-3AD203B41FA5}">
                      <a16:colId xmlns:a16="http://schemas.microsoft.com/office/drawing/2014/main" val="2907845490"/>
                    </a:ext>
                  </a:extLst>
                </a:gridCol>
                <a:gridCol w="809133">
                  <a:extLst>
                    <a:ext uri="{9D8B030D-6E8A-4147-A177-3AD203B41FA5}">
                      <a16:colId xmlns:a16="http://schemas.microsoft.com/office/drawing/2014/main" val="2703086486"/>
                    </a:ext>
                  </a:extLst>
                </a:gridCol>
                <a:gridCol w="902494">
                  <a:extLst>
                    <a:ext uri="{9D8B030D-6E8A-4147-A177-3AD203B41FA5}">
                      <a16:colId xmlns:a16="http://schemas.microsoft.com/office/drawing/2014/main" val="366827619"/>
                    </a:ext>
                  </a:extLst>
                </a:gridCol>
                <a:gridCol w="1026976">
                  <a:extLst>
                    <a:ext uri="{9D8B030D-6E8A-4147-A177-3AD203B41FA5}">
                      <a16:colId xmlns:a16="http://schemas.microsoft.com/office/drawing/2014/main" val="3648823735"/>
                    </a:ext>
                  </a:extLst>
                </a:gridCol>
              </a:tblGrid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45327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358898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45328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24623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dolphin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410316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884954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03986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34054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4183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doodle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3773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05389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doily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241502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delete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01915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7CB88C4-3C33-4C09-75AA-8AEDB6E6DB66}"/>
              </a:ext>
            </a:extLst>
          </p:cNvPr>
          <p:cNvSpPr txBox="1"/>
          <p:nvPr/>
        </p:nvSpPr>
        <p:spPr>
          <a:xfrm>
            <a:off x="7045776" y="2158938"/>
            <a:ext cx="3728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商品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       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价格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操作时间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操作类型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AA4434-D562-90C7-ACC5-CCD922CB10D9}"/>
              </a:ext>
            </a:extLst>
          </p:cNvPr>
          <p:cNvSpPr txBox="1"/>
          <p:nvPr/>
        </p:nvSpPr>
        <p:spPr>
          <a:xfrm>
            <a:off x="7059561" y="5848185"/>
            <a:ext cx="318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这里的商品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就是日志的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86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63102-5E53-CC9E-A771-F804F0404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并行读</a:t>
            </a:r>
            <a:r>
              <a:rPr lang="en-US" altLang="zh-CN" dirty="0"/>
              <a:t>/</a:t>
            </a:r>
            <a:r>
              <a:rPr lang="zh-CN" altLang="en-US" dirty="0"/>
              <a:t>写文件</a:t>
            </a:r>
          </a:p>
        </p:txBody>
      </p:sp>
    </p:spTree>
    <p:extLst>
      <p:ext uri="{BB962C8B-B14F-4D97-AF65-F5344CB8AC3E}">
        <p14:creationId xmlns:p14="http://schemas.microsoft.com/office/powerpoint/2010/main" val="292275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747F8-B394-1AFF-0D41-1378D59F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MemTable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ADF4BE-64C4-E6F9-0931-6425F1B6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8817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新来一条日志会同时写入</a:t>
            </a:r>
            <a:r>
              <a:rPr lang="en-US" altLang="zh-CN" dirty="0" err="1"/>
              <a:t>MemTable</a:t>
            </a:r>
            <a:r>
              <a:rPr lang="zh-CN" altLang="en-US" dirty="0"/>
              <a:t>和</a:t>
            </a:r>
            <a:r>
              <a:rPr lang="en-US" altLang="zh-CN" dirty="0"/>
              <a:t>WAL(Write-Ahead Logging, </a:t>
            </a:r>
            <a:r>
              <a:rPr lang="zh-CN" altLang="en-US" dirty="0"/>
              <a:t>预写日志</a:t>
            </a:r>
            <a:r>
              <a:rPr lang="en-US" altLang="zh-CN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dirty="0" err="1"/>
              <a:t>MemTable</a:t>
            </a:r>
            <a:r>
              <a:rPr lang="zh-CN" altLang="en-US" dirty="0"/>
              <a:t>是内存里的一个有序结构，比如跳表、二叉查找树、红黑树。相同的</a:t>
            </a:r>
            <a:r>
              <a:rPr lang="en-US" altLang="zh-CN" dirty="0"/>
              <a:t>key</a:t>
            </a:r>
            <a:r>
              <a:rPr lang="zh-CN" altLang="en-US" dirty="0"/>
              <a:t>在一个</a:t>
            </a:r>
            <a:r>
              <a:rPr lang="en-US" altLang="zh-CN" dirty="0" err="1"/>
              <a:t>MemTable</a:t>
            </a:r>
            <a:r>
              <a:rPr lang="zh-CN" altLang="en-US" dirty="0"/>
              <a:t>里会合并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WAL</a:t>
            </a:r>
            <a:r>
              <a:rPr lang="zh-CN" altLang="en-US" dirty="0"/>
              <a:t>就是一个追加模式的日志文件，当系统重启时</a:t>
            </a:r>
            <a:r>
              <a:rPr lang="en-US" altLang="zh-CN" dirty="0" err="1"/>
              <a:t>MemeTable</a:t>
            </a:r>
            <a:r>
              <a:rPr lang="zh-CN" altLang="en-US" dirty="0"/>
              <a:t>里的数据会丢失，可以从</a:t>
            </a:r>
            <a:r>
              <a:rPr lang="en-US" altLang="zh-CN" dirty="0"/>
              <a:t>WAL</a:t>
            </a:r>
            <a:r>
              <a:rPr lang="zh-CN" altLang="en-US" dirty="0"/>
              <a:t>里恢复数据。</a:t>
            </a:r>
            <a:r>
              <a:rPr lang="en-US" altLang="zh-CN" dirty="0"/>
              <a:t>WAL</a:t>
            </a:r>
            <a:r>
              <a:rPr lang="zh-CN" altLang="en-US" dirty="0"/>
              <a:t>是一种常见的保证数据完整性的手段，在</a:t>
            </a:r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/>
              <a:t>zookeeper</a:t>
            </a:r>
            <a:r>
              <a:rPr lang="zh-CN" altLang="en-US" dirty="0"/>
              <a:t>、</a:t>
            </a:r>
            <a:r>
              <a:rPr lang="en-US" altLang="zh-CN" dirty="0" err="1"/>
              <a:t>ElasticSearch</a:t>
            </a:r>
            <a:r>
              <a:rPr lang="zh-CN" altLang="en-US" dirty="0"/>
              <a:t>、</a:t>
            </a:r>
            <a:r>
              <a:rPr lang="en-US" altLang="zh-CN" dirty="0" err="1"/>
              <a:t>etcd</a:t>
            </a:r>
            <a:r>
              <a:rPr lang="zh-CN" altLang="en-US" dirty="0"/>
              <a:t>、</a:t>
            </a:r>
            <a:r>
              <a:rPr lang="en-US" altLang="zh-CN" dirty="0" err="1"/>
              <a:t>Hbase</a:t>
            </a:r>
            <a:r>
              <a:rPr lang="zh-CN" altLang="en-US" dirty="0"/>
              <a:t>、</a:t>
            </a:r>
            <a:r>
              <a:rPr lang="en-US" altLang="zh-CN" dirty="0" err="1"/>
              <a:t>InfluxDB</a:t>
            </a:r>
            <a:r>
              <a:rPr lang="zh-CN" altLang="en-US" dirty="0"/>
              <a:t>中都有应用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对于删除操作，日志里</a:t>
            </a:r>
            <a:r>
              <a:rPr lang="en-US" altLang="zh-CN" dirty="0"/>
              <a:t>key</a:t>
            </a:r>
            <a:r>
              <a:rPr lang="zh-CN" altLang="en-US" dirty="0"/>
              <a:t>对应的是一个墓碑标记</a:t>
            </a:r>
            <a:endParaRPr lang="en-US" altLang="zh-CN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6CF5DAB-59AD-C759-793A-1A90FE1063E1}"/>
              </a:ext>
            </a:extLst>
          </p:cNvPr>
          <p:cNvGrpSpPr/>
          <p:nvPr/>
        </p:nvGrpSpPr>
        <p:grpSpPr>
          <a:xfrm>
            <a:off x="6226459" y="3730228"/>
            <a:ext cx="2907890" cy="2442857"/>
            <a:chOff x="888590" y="3582303"/>
            <a:chExt cx="2907890" cy="2442857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6BF1A00-5C2B-9431-E95A-ACE871C67453}"/>
                </a:ext>
              </a:extLst>
            </p:cNvPr>
            <p:cNvSpPr/>
            <p:nvPr/>
          </p:nvSpPr>
          <p:spPr>
            <a:xfrm>
              <a:off x="888590" y="3583956"/>
              <a:ext cx="2907890" cy="244120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接点 11">
              <a:extLst>
                <a:ext uri="{FF2B5EF4-FFF2-40B4-BE49-F238E27FC236}">
                  <a16:creationId xmlns:a16="http://schemas.microsoft.com/office/drawing/2014/main" id="{99814FCF-C27D-14EA-3E4C-9E7E3DF34F44}"/>
                </a:ext>
              </a:extLst>
            </p:cNvPr>
            <p:cNvSpPr/>
            <p:nvPr/>
          </p:nvSpPr>
          <p:spPr>
            <a:xfrm>
              <a:off x="2113935" y="3864164"/>
              <a:ext cx="457200" cy="4572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接点 12">
              <a:extLst>
                <a:ext uri="{FF2B5EF4-FFF2-40B4-BE49-F238E27FC236}">
                  <a16:creationId xmlns:a16="http://schemas.microsoft.com/office/drawing/2014/main" id="{86CE92F6-AAE5-CCAD-6751-2673E2C47AA4}"/>
                </a:ext>
              </a:extLst>
            </p:cNvPr>
            <p:cNvSpPr/>
            <p:nvPr/>
          </p:nvSpPr>
          <p:spPr>
            <a:xfrm>
              <a:off x="1656735" y="4513104"/>
              <a:ext cx="457200" cy="4572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接点 13">
              <a:extLst>
                <a:ext uri="{FF2B5EF4-FFF2-40B4-BE49-F238E27FC236}">
                  <a16:creationId xmlns:a16="http://schemas.microsoft.com/office/drawing/2014/main" id="{97C02B28-A3A1-62EF-21C2-FF0DE3FD9968}"/>
                </a:ext>
              </a:extLst>
            </p:cNvPr>
            <p:cNvSpPr/>
            <p:nvPr/>
          </p:nvSpPr>
          <p:spPr>
            <a:xfrm>
              <a:off x="2549628" y="4513104"/>
              <a:ext cx="457200" cy="4572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接点 14">
              <a:extLst>
                <a:ext uri="{FF2B5EF4-FFF2-40B4-BE49-F238E27FC236}">
                  <a16:creationId xmlns:a16="http://schemas.microsoft.com/office/drawing/2014/main" id="{3C7D9C6A-B844-E06C-0B8E-128BA568C173}"/>
                </a:ext>
              </a:extLst>
            </p:cNvPr>
            <p:cNvSpPr/>
            <p:nvPr/>
          </p:nvSpPr>
          <p:spPr>
            <a:xfrm>
              <a:off x="1199535" y="5239787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接点 15">
              <a:extLst>
                <a:ext uri="{FF2B5EF4-FFF2-40B4-BE49-F238E27FC236}">
                  <a16:creationId xmlns:a16="http://schemas.microsoft.com/office/drawing/2014/main" id="{F022B5AF-75C0-9E3D-EC32-E206C4A649A0}"/>
                </a:ext>
              </a:extLst>
            </p:cNvPr>
            <p:cNvSpPr/>
            <p:nvPr/>
          </p:nvSpPr>
          <p:spPr>
            <a:xfrm>
              <a:off x="2113935" y="5239787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5A507F31-19D9-57B7-8BDA-B20525D222CE}"/>
                </a:ext>
              </a:extLst>
            </p:cNvPr>
            <p:cNvSpPr/>
            <p:nvPr/>
          </p:nvSpPr>
          <p:spPr>
            <a:xfrm>
              <a:off x="3049230" y="5239787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96EAC2B-9337-2AC5-EA35-729EDE28D074}"/>
                </a:ext>
              </a:extLst>
            </p:cNvPr>
            <p:cNvCxnSpPr>
              <a:stCxn id="12" idx="4"/>
              <a:endCxn id="13" idx="0"/>
            </p:cNvCxnSpPr>
            <p:nvPr/>
          </p:nvCxnSpPr>
          <p:spPr>
            <a:xfrm flipH="1">
              <a:off x="1885335" y="4321364"/>
              <a:ext cx="457200" cy="19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D7FDA13-B602-3C0D-EE6F-DB2938198C22}"/>
                </a:ext>
              </a:extLst>
            </p:cNvPr>
            <p:cNvCxnSpPr>
              <a:cxnSpLocks/>
              <a:stCxn id="12" idx="4"/>
              <a:endCxn id="14" idx="0"/>
            </p:cNvCxnSpPr>
            <p:nvPr/>
          </p:nvCxnSpPr>
          <p:spPr>
            <a:xfrm>
              <a:off x="2342535" y="4321364"/>
              <a:ext cx="435693" cy="19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A9B6BD51-2F0D-16FA-4341-53274E9838AE}"/>
                </a:ext>
              </a:extLst>
            </p:cNvPr>
            <p:cNvCxnSpPr>
              <a:cxnSpLocks/>
              <a:stCxn id="13" idx="4"/>
              <a:endCxn id="15" idx="0"/>
            </p:cNvCxnSpPr>
            <p:nvPr/>
          </p:nvCxnSpPr>
          <p:spPr>
            <a:xfrm flipH="1">
              <a:off x="1428135" y="4970304"/>
              <a:ext cx="457200" cy="2694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25DE8BA4-4705-22DC-B4DC-5FE651F66082}"/>
                </a:ext>
              </a:extLst>
            </p:cNvPr>
            <p:cNvCxnSpPr>
              <a:cxnSpLocks/>
              <a:stCxn id="13" idx="4"/>
              <a:endCxn id="16" idx="0"/>
            </p:cNvCxnSpPr>
            <p:nvPr/>
          </p:nvCxnSpPr>
          <p:spPr>
            <a:xfrm>
              <a:off x="1885335" y="4970304"/>
              <a:ext cx="457200" cy="2694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3F0FE3F-836A-D7C3-11D9-E424E09F31F6}"/>
                </a:ext>
              </a:extLst>
            </p:cNvPr>
            <p:cNvCxnSpPr>
              <a:cxnSpLocks/>
              <a:stCxn id="14" idx="4"/>
              <a:endCxn id="17" idx="0"/>
            </p:cNvCxnSpPr>
            <p:nvPr/>
          </p:nvCxnSpPr>
          <p:spPr>
            <a:xfrm>
              <a:off x="2778228" y="4970304"/>
              <a:ext cx="499602" cy="2694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E8874C7-7149-84D7-8ADA-942F67A5F701}"/>
                </a:ext>
              </a:extLst>
            </p:cNvPr>
            <p:cNvSpPr txBox="1"/>
            <p:nvPr/>
          </p:nvSpPr>
          <p:spPr>
            <a:xfrm>
              <a:off x="892924" y="3582303"/>
              <a:ext cx="1037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MemTable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3AE9B546-B9B5-95AD-E16D-1BB5FBB8B408}"/>
              </a:ext>
            </a:extLst>
          </p:cNvPr>
          <p:cNvSpPr/>
          <p:nvPr/>
        </p:nvSpPr>
        <p:spPr>
          <a:xfrm>
            <a:off x="2313671" y="3730228"/>
            <a:ext cx="2233729" cy="440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新日志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doily:73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94A14AC-A979-2267-273D-3ACAB43F576D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547400" y="3950274"/>
            <a:ext cx="16790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矩形: 一个圆顶角，剪去另一个顶角 25">
            <a:extLst>
              <a:ext uri="{FF2B5EF4-FFF2-40B4-BE49-F238E27FC236}">
                <a16:creationId xmlns:a16="http://schemas.microsoft.com/office/drawing/2014/main" id="{3B87207E-CEE4-AA54-9999-93974B5B325E}"/>
              </a:ext>
            </a:extLst>
          </p:cNvPr>
          <p:cNvSpPr/>
          <p:nvPr/>
        </p:nvSpPr>
        <p:spPr>
          <a:xfrm>
            <a:off x="2463459" y="4661029"/>
            <a:ext cx="1934154" cy="1512057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WAL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B5BD390-DD30-0D72-BE56-67D115B15D76}"/>
              </a:ext>
            </a:extLst>
          </p:cNvPr>
          <p:cNvCxnSpPr>
            <a:cxnSpLocks/>
            <a:stCxn id="44" idx="2"/>
            <a:endCxn id="26" idx="3"/>
          </p:cNvCxnSpPr>
          <p:nvPr/>
        </p:nvCxnSpPr>
        <p:spPr>
          <a:xfrm>
            <a:off x="3430536" y="4170320"/>
            <a:ext cx="0" cy="490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Picture 6" descr="Tombstone Images – Browse 226,371 Stock Photos, Vectors, and Video | Adobe  Stock">
            <a:extLst>
              <a:ext uri="{FF2B5EF4-FFF2-40B4-BE49-F238E27FC236}">
                <a16:creationId xmlns:a16="http://schemas.microsoft.com/office/drawing/2014/main" id="{F62B7E8D-C237-9E6D-4346-01F339ABF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4859" r="56740" b="1101"/>
          <a:stretch/>
        </p:blipFill>
        <p:spPr bwMode="auto">
          <a:xfrm flipH="1">
            <a:off x="7563040" y="5454366"/>
            <a:ext cx="234728" cy="30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72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09E5E-52DB-D973-A13E-59D49C2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SSTable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39ADA-A064-95FB-0148-3DFDFC82B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964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当</a:t>
            </a:r>
            <a:r>
              <a:rPr lang="en-US" altLang="zh-CN" dirty="0" err="1"/>
              <a:t>MemTable</a:t>
            </a:r>
            <a:r>
              <a:rPr lang="zh-CN" altLang="en-US" dirty="0"/>
              <a:t>里的数据超过上限时，会被刷入磁盘，成为</a:t>
            </a:r>
            <a:r>
              <a:rPr lang="en-US" altLang="zh-CN" dirty="0"/>
              <a:t>Segment</a:t>
            </a:r>
            <a:r>
              <a:rPr lang="zh-CN" altLang="en-US" dirty="0"/>
              <a:t>，一个</a:t>
            </a:r>
            <a:r>
              <a:rPr lang="en-US" altLang="zh-CN" dirty="0"/>
              <a:t>Segment</a:t>
            </a:r>
            <a:r>
              <a:rPr lang="zh-CN" altLang="en-US" dirty="0"/>
              <a:t>内不存在重复的</a:t>
            </a:r>
            <a:r>
              <a:rPr lang="en-US" altLang="zh-CN" dirty="0"/>
              <a:t>key</a:t>
            </a:r>
            <a:r>
              <a:rPr lang="zh-CN" altLang="en-US" dirty="0"/>
              <a:t>，且这些</a:t>
            </a:r>
            <a:r>
              <a:rPr lang="en-US" altLang="zh-CN" dirty="0"/>
              <a:t>key</a:t>
            </a:r>
            <a:r>
              <a:rPr lang="zh-CN" altLang="en-US" dirty="0"/>
              <a:t>在磁盘上是有序存储的。多个</a:t>
            </a:r>
            <a:r>
              <a:rPr lang="en-US" altLang="zh-CN" dirty="0"/>
              <a:t>Segment</a:t>
            </a:r>
            <a:r>
              <a:rPr lang="zh-CN" altLang="en-US" dirty="0"/>
              <a:t>集合在一起称为</a:t>
            </a:r>
            <a:r>
              <a:rPr lang="en-US" altLang="zh-CN" dirty="0" err="1"/>
              <a:t>SSTable</a:t>
            </a:r>
            <a:r>
              <a:rPr lang="en-US" altLang="zh-CN" dirty="0"/>
              <a:t>(Sorted String Table)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Segment</a:t>
            </a:r>
            <a:r>
              <a:rPr lang="zh-CN" altLang="en-US" dirty="0"/>
              <a:t>一旦生成，里面的数据就不允许再修改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2F1ADC-7E8E-4C3D-05BA-5D1911A312C1}"/>
              </a:ext>
            </a:extLst>
          </p:cNvPr>
          <p:cNvSpPr/>
          <p:nvPr/>
        </p:nvSpPr>
        <p:spPr>
          <a:xfrm>
            <a:off x="5810865" y="2938951"/>
            <a:ext cx="5542935" cy="2971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SSTable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EF734B-30F9-F4A8-6F19-5B6745AB8F76}"/>
              </a:ext>
            </a:extLst>
          </p:cNvPr>
          <p:cNvSpPr/>
          <p:nvPr/>
        </p:nvSpPr>
        <p:spPr>
          <a:xfrm>
            <a:off x="6023487" y="3460060"/>
            <a:ext cx="5117690" cy="646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Segment1</a:t>
            </a: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E1D926-3661-7230-2F7B-47F32205832D}"/>
              </a:ext>
            </a:extLst>
          </p:cNvPr>
          <p:cNvSpPr/>
          <p:nvPr/>
        </p:nvSpPr>
        <p:spPr>
          <a:xfrm>
            <a:off x="6023487" y="4283761"/>
            <a:ext cx="5117690" cy="646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Segment2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F5079A-1189-EB75-7122-B0C225AAB480}"/>
              </a:ext>
            </a:extLst>
          </p:cNvPr>
          <p:cNvSpPr/>
          <p:nvPr/>
        </p:nvSpPr>
        <p:spPr>
          <a:xfrm>
            <a:off x="6023487" y="5107463"/>
            <a:ext cx="5117690" cy="64631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Segment3</a:t>
            </a:r>
          </a:p>
        </p:txBody>
      </p:sp>
      <p:graphicFrame>
        <p:nvGraphicFramePr>
          <p:cNvPr id="8" name="表格 10">
            <a:extLst>
              <a:ext uri="{FF2B5EF4-FFF2-40B4-BE49-F238E27FC236}">
                <a16:creationId xmlns:a16="http://schemas.microsoft.com/office/drawing/2014/main" id="{FE99B4C7-FBFF-683E-ED5F-47484BD3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37914"/>
              </p:ext>
            </p:extLst>
          </p:nvPr>
        </p:nvGraphicFramePr>
        <p:xfrm>
          <a:off x="7341420" y="3597799"/>
          <a:ext cx="370020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4087">
                  <a:extLst>
                    <a:ext uri="{9D8B030D-6E8A-4147-A177-3AD203B41FA5}">
                      <a16:colId xmlns:a16="http://schemas.microsoft.com/office/drawing/2014/main" val="2094341543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1618508313"/>
                    </a:ext>
                  </a:extLst>
                </a:gridCol>
                <a:gridCol w="905355">
                  <a:extLst>
                    <a:ext uri="{9D8B030D-6E8A-4147-A177-3AD203B41FA5}">
                      <a16:colId xmlns:a16="http://schemas.microsoft.com/office/drawing/2014/main" val="3185778157"/>
                    </a:ext>
                  </a:extLst>
                </a:gridCol>
                <a:gridCol w="758387">
                  <a:extLst>
                    <a:ext uri="{9D8B030D-6E8A-4147-A177-3AD203B41FA5}">
                      <a16:colId xmlns:a16="http://schemas.microsoft.com/office/drawing/2014/main" val="2135551882"/>
                    </a:ext>
                  </a:extLst>
                </a:gridCol>
                <a:gridCol w="629262">
                  <a:extLst>
                    <a:ext uri="{9D8B030D-6E8A-4147-A177-3AD203B41FA5}">
                      <a16:colId xmlns:a16="http://schemas.microsoft.com/office/drawing/2014/main" val="2413030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dog:52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dollar:27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dolphin:20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doom:79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door:2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04573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C71F32C-3A87-DA4D-8D97-0F821CCBF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369700"/>
              </p:ext>
            </p:extLst>
          </p:nvPr>
        </p:nvGraphicFramePr>
        <p:xfrm>
          <a:off x="7341419" y="4418468"/>
          <a:ext cx="370020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041">
                  <a:extLst>
                    <a:ext uri="{9D8B030D-6E8A-4147-A177-3AD203B41FA5}">
                      <a16:colId xmlns:a16="http://schemas.microsoft.com/office/drawing/2014/main" val="2094341543"/>
                    </a:ext>
                  </a:extLst>
                </a:gridCol>
                <a:gridCol w="590592">
                  <a:extLst>
                    <a:ext uri="{9D8B030D-6E8A-4147-A177-3AD203B41FA5}">
                      <a16:colId xmlns:a16="http://schemas.microsoft.com/office/drawing/2014/main" val="1618508313"/>
                    </a:ext>
                  </a:extLst>
                </a:gridCol>
                <a:gridCol w="889490">
                  <a:extLst>
                    <a:ext uri="{9D8B030D-6E8A-4147-A177-3AD203B41FA5}">
                      <a16:colId xmlns:a16="http://schemas.microsoft.com/office/drawing/2014/main" val="3185778157"/>
                    </a:ext>
                  </a:extLst>
                </a:gridCol>
                <a:gridCol w="740041">
                  <a:extLst>
                    <a:ext uri="{9D8B030D-6E8A-4147-A177-3AD203B41FA5}">
                      <a16:colId xmlns:a16="http://schemas.microsoft.com/office/drawing/2014/main" val="2135551882"/>
                    </a:ext>
                  </a:extLst>
                </a:gridCol>
                <a:gridCol w="740041">
                  <a:extLst>
                    <a:ext uri="{9D8B030D-6E8A-4147-A177-3AD203B41FA5}">
                      <a16:colId xmlns:a16="http://schemas.microsoft.com/office/drawing/2014/main" val="2413030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dog:84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doll:1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doodle:63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doom:5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dove:78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045735"/>
                  </a:ext>
                </a:extLst>
              </a:tr>
            </a:tbl>
          </a:graphicData>
        </a:graphic>
      </p:graphicFrame>
      <p:grpSp>
        <p:nvGrpSpPr>
          <p:cNvPr id="30" name="组合 29">
            <a:extLst>
              <a:ext uri="{FF2B5EF4-FFF2-40B4-BE49-F238E27FC236}">
                <a16:creationId xmlns:a16="http://schemas.microsoft.com/office/drawing/2014/main" id="{26D93DE2-5FFF-2AEE-5B4A-C8B0FF01E551}"/>
              </a:ext>
            </a:extLst>
          </p:cNvPr>
          <p:cNvGrpSpPr/>
          <p:nvPr/>
        </p:nvGrpSpPr>
        <p:grpSpPr>
          <a:xfrm>
            <a:off x="838200" y="2938951"/>
            <a:ext cx="5185287" cy="2442857"/>
            <a:chOff x="838200" y="2938951"/>
            <a:chExt cx="5185287" cy="244285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6FEEAD8-1924-F853-923F-FDA63CD97402}"/>
                </a:ext>
              </a:extLst>
            </p:cNvPr>
            <p:cNvGrpSpPr/>
            <p:nvPr/>
          </p:nvGrpSpPr>
          <p:grpSpPr>
            <a:xfrm>
              <a:off x="838200" y="2938951"/>
              <a:ext cx="2907890" cy="2442857"/>
              <a:chOff x="888590" y="3582303"/>
              <a:chExt cx="2907890" cy="2442857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3456EEB-790B-E90D-06AA-709E6A00EEE2}"/>
                  </a:ext>
                </a:extLst>
              </p:cNvPr>
              <p:cNvSpPr/>
              <p:nvPr/>
            </p:nvSpPr>
            <p:spPr>
              <a:xfrm>
                <a:off x="888590" y="3583956"/>
                <a:ext cx="2907890" cy="2441204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流程图: 接点 11">
                <a:extLst>
                  <a:ext uri="{FF2B5EF4-FFF2-40B4-BE49-F238E27FC236}">
                    <a16:creationId xmlns:a16="http://schemas.microsoft.com/office/drawing/2014/main" id="{64294748-9B69-80FD-33F0-A696C4BF329E}"/>
                  </a:ext>
                </a:extLst>
              </p:cNvPr>
              <p:cNvSpPr/>
              <p:nvPr/>
            </p:nvSpPr>
            <p:spPr>
              <a:xfrm>
                <a:off x="2113935" y="3864164"/>
                <a:ext cx="457200" cy="457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流程图: 接点 12">
                <a:extLst>
                  <a:ext uri="{FF2B5EF4-FFF2-40B4-BE49-F238E27FC236}">
                    <a16:creationId xmlns:a16="http://schemas.microsoft.com/office/drawing/2014/main" id="{69B5B292-77F4-2B6D-58CC-C70D213DEE02}"/>
                  </a:ext>
                </a:extLst>
              </p:cNvPr>
              <p:cNvSpPr/>
              <p:nvPr/>
            </p:nvSpPr>
            <p:spPr>
              <a:xfrm>
                <a:off x="1656735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流程图: 接点 13">
                <a:extLst>
                  <a:ext uri="{FF2B5EF4-FFF2-40B4-BE49-F238E27FC236}">
                    <a16:creationId xmlns:a16="http://schemas.microsoft.com/office/drawing/2014/main" id="{08B6C8FD-909C-46D6-5D26-2565B06F96AC}"/>
                  </a:ext>
                </a:extLst>
              </p:cNvPr>
              <p:cNvSpPr/>
              <p:nvPr/>
            </p:nvSpPr>
            <p:spPr>
              <a:xfrm>
                <a:off x="2549628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流程图: 接点 14">
                <a:extLst>
                  <a:ext uri="{FF2B5EF4-FFF2-40B4-BE49-F238E27FC236}">
                    <a16:creationId xmlns:a16="http://schemas.microsoft.com/office/drawing/2014/main" id="{28CE792D-1066-5A14-0EDF-D5B1B8100193}"/>
                  </a:ext>
                </a:extLst>
              </p:cNvPr>
              <p:cNvSpPr/>
              <p:nvPr/>
            </p:nvSpPr>
            <p:spPr>
              <a:xfrm>
                <a:off x="11995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流程图: 接点 15">
                <a:extLst>
                  <a:ext uri="{FF2B5EF4-FFF2-40B4-BE49-F238E27FC236}">
                    <a16:creationId xmlns:a16="http://schemas.microsoft.com/office/drawing/2014/main" id="{C235B586-4FBE-0DFC-0756-BFFDADCD0452}"/>
                  </a:ext>
                </a:extLst>
              </p:cNvPr>
              <p:cNvSpPr/>
              <p:nvPr/>
            </p:nvSpPr>
            <p:spPr>
              <a:xfrm>
                <a:off x="21139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流程图: 接点 16">
                <a:extLst>
                  <a:ext uri="{FF2B5EF4-FFF2-40B4-BE49-F238E27FC236}">
                    <a16:creationId xmlns:a16="http://schemas.microsoft.com/office/drawing/2014/main" id="{AEA7C5F0-730B-142E-4442-75280A35A50F}"/>
                  </a:ext>
                </a:extLst>
              </p:cNvPr>
              <p:cNvSpPr/>
              <p:nvPr/>
            </p:nvSpPr>
            <p:spPr>
              <a:xfrm>
                <a:off x="3049230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EF8A7616-B5E9-9323-7767-8F6B911799A0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 flipH="1">
                <a:off x="1885335" y="4321364"/>
                <a:ext cx="457200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0E446DF9-DF5B-62EA-5663-1F403152903B}"/>
                  </a:ext>
                </a:extLst>
              </p:cNvPr>
              <p:cNvCxnSpPr>
                <a:cxnSpLocks/>
                <a:stCxn id="12" idx="4"/>
                <a:endCxn id="14" idx="0"/>
              </p:cNvCxnSpPr>
              <p:nvPr/>
            </p:nvCxnSpPr>
            <p:spPr>
              <a:xfrm>
                <a:off x="2342535" y="4321364"/>
                <a:ext cx="435693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B6D7FE84-9312-4CC6-AE10-B644B348D21E}"/>
                  </a:ext>
                </a:extLst>
              </p:cNvPr>
              <p:cNvCxnSpPr>
                <a:cxnSpLocks/>
                <a:stCxn id="13" idx="4"/>
                <a:endCxn id="15" idx="0"/>
              </p:cNvCxnSpPr>
              <p:nvPr/>
            </p:nvCxnSpPr>
            <p:spPr>
              <a:xfrm flipH="1">
                <a:off x="14281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3B15A64-3689-5590-195C-C8E7CA265878}"/>
                  </a:ext>
                </a:extLst>
              </p:cNvPr>
              <p:cNvCxnSpPr>
                <a:cxnSpLocks/>
                <a:stCxn id="13" idx="4"/>
                <a:endCxn id="16" idx="0"/>
              </p:cNvCxnSpPr>
              <p:nvPr/>
            </p:nvCxnSpPr>
            <p:spPr>
              <a:xfrm>
                <a:off x="18853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08F1B53-8153-A607-7621-396CC68F5B55}"/>
                  </a:ext>
                </a:extLst>
              </p:cNvPr>
              <p:cNvCxnSpPr>
                <a:cxnSpLocks/>
                <a:stCxn id="14" idx="4"/>
                <a:endCxn id="17" idx="0"/>
              </p:cNvCxnSpPr>
              <p:nvPr/>
            </p:nvCxnSpPr>
            <p:spPr>
              <a:xfrm>
                <a:off x="2778228" y="4970304"/>
                <a:ext cx="499602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AAC92F-B0B0-B02C-E057-D64AFBE1B8E4}"/>
                  </a:ext>
                </a:extLst>
              </p:cNvPr>
              <p:cNvSpPr txBox="1"/>
              <p:nvPr/>
            </p:nvSpPr>
            <p:spPr>
              <a:xfrm>
                <a:off x="892924" y="3582303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MemTable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02EB5360-E187-7853-DD7A-D5AFE4C53D3C}"/>
                </a:ext>
              </a:extLst>
            </p:cNvPr>
            <p:cNvCxnSpPr>
              <a:cxnSpLocks/>
              <a:stCxn id="11" idx="3"/>
              <a:endCxn id="5" idx="1"/>
            </p:cNvCxnSpPr>
            <p:nvPr/>
          </p:nvCxnSpPr>
          <p:spPr>
            <a:xfrm flipV="1">
              <a:off x="3746090" y="3783219"/>
              <a:ext cx="2277397" cy="37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2E28670-460F-7D0C-53D9-F95C6B7EB299}"/>
              </a:ext>
            </a:extLst>
          </p:cNvPr>
          <p:cNvGrpSpPr/>
          <p:nvPr/>
        </p:nvGrpSpPr>
        <p:grpSpPr>
          <a:xfrm>
            <a:off x="838200" y="3497055"/>
            <a:ext cx="5185287" cy="2442857"/>
            <a:chOff x="838200" y="3497055"/>
            <a:chExt cx="5185287" cy="244285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F45F82E-2277-A75A-6500-F0A7D03D4DE5}"/>
                </a:ext>
              </a:extLst>
            </p:cNvPr>
            <p:cNvGrpSpPr/>
            <p:nvPr/>
          </p:nvGrpSpPr>
          <p:grpSpPr>
            <a:xfrm>
              <a:off x="838200" y="3497055"/>
              <a:ext cx="2907890" cy="2442857"/>
              <a:chOff x="888590" y="3582303"/>
              <a:chExt cx="2907890" cy="244285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FF53392-FE05-9D1C-8D26-BDCBD8CAFE72}"/>
                  </a:ext>
                </a:extLst>
              </p:cNvPr>
              <p:cNvSpPr/>
              <p:nvPr/>
            </p:nvSpPr>
            <p:spPr>
              <a:xfrm>
                <a:off x="888590" y="3583956"/>
                <a:ext cx="2907890" cy="2441204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流程图: 接点 34">
                <a:extLst>
                  <a:ext uri="{FF2B5EF4-FFF2-40B4-BE49-F238E27FC236}">
                    <a16:creationId xmlns:a16="http://schemas.microsoft.com/office/drawing/2014/main" id="{30E101B4-E142-0AE3-BD7A-0A464D9870CD}"/>
                  </a:ext>
                </a:extLst>
              </p:cNvPr>
              <p:cNvSpPr/>
              <p:nvPr/>
            </p:nvSpPr>
            <p:spPr>
              <a:xfrm>
                <a:off x="2113935" y="3864164"/>
                <a:ext cx="457200" cy="457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流程图: 接点 35">
                <a:extLst>
                  <a:ext uri="{FF2B5EF4-FFF2-40B4-BE49-F238E27FC236}">
                    <a16:creationId xmlns:a16="http://schemas.microsoft.com/office/drawing/2014/main" id="{61D7E340-8422-0CBF-B3FD-242CF9C0FB9F}"/>
                  </a:ext>
                </a:extLst>
              </p:cNvPr>
              <p:cNvSpPr/>
              <p:nvPr/>
            </p:nvSpPr>
            <p:spPr>
              <a:xfrm>
                <a:off x="1656735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流程图: 接点 36">
                <a:extLst>
                  <a:ext uri="{FF2B5EF4-FFF2-40B4-BE49-F238E27FC236}">
                    <a16:creationId xmlns:a16="http://schemas.microsoft.com/office/drawing/2014/main" id="{37054949-D24D-C9B7-5258-378A27F5FF8C}"/>
                  </a:ext>
                </a:extLst>
              </p:cNvPr>
              <p:cNvSpPr/>
              <p:nvPr/>
            </p:nvSpPr>
            <p:spPr>
              <a:xfrm>
                <a:off x="2549628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流程图: 接点 37">
                <a:extLst>
                  <a:ext uri="{FF2B5EF4-FFF2-40B4-BE49-F238E27FC236}">
                    <a16:creationId xmlns:a16="http://schemas.microsoft.com/office/drawing/2014/main" id="{5992033B-DC38-1AE8-7FA5-8C4C3AE3108E}"/>
                  </a:ext>
                </a:extLst>
              </p:cNvPr>
              <p:cNvSpPr/>
              <p:nvPr/>
            </p:nvSpPr>
            <p:spPr>
              <a:xfrm>
                <a:off x="11995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流程图: 接点 38">
                <a:extLst>
                  <a:ext uri="{FF2B5EF4-FFF2-40B4-BE49-F238E27FC236}">
                    <a16:creationId xmlns:a16="http://schemas.microsoft.com/office/drawing/2014/main" id="{5ADBC71B-DCC7-0B02-E8F4-599F4F65E7BC}"/>
                  </a:ext>
                </a:extLst>
              </p:cNvPr>
              <p:cNvSpPr/>
              <p:nvPr/>
            </p:nvSpPr>
            <p:spPr>
              <a:xfrm>
                <a:off x="21139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流程图: 接点 39">
                <a:extLst>
                  <a:ext uri="{FF2B5EF4-FFF2-40B4-BE49-F238E27FC236}">
                    <a16:creationId xmlns:a16="http://schemas.microsoft.com/office/drawing/2014/main" id="{294B3A46-D53B-8D24-8A9F-5EF51D5BFB41}"/>
                  </a:ext>
                </a:extLst>
              </p:cNvPr>
              <p:cNvSpPr/>
              <p:nvPr/>
            </p:nvSpPr>
            <p:spPr>
              <a:xfrm>
                <a:off x="3049230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7F4736B4-BCEF-3EAE-9FBB-449DA122713D}"/>
                  </a:ext>
                </a:extLst>
              </p:cNvPr>
              <p:cNvCxnSpPr>
                <a:stCxn id="35" idx="4"/>
                <a:endCxn id="36" idx="0"/>
              </p:cNvCxnSpPr>
              <p:nvPr/>
            </p:nvCxnSpPr>
            <p:spPr>
              <a:xfrm flipH="1">
                <a:off x="1885335" y="4321364"/>
                <a:ext cx="457200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123C2FBB-E63A-A645-80DD-C3E226CD9390}"/>
                  </a:ext>
                </a:extLst>
              </p:cNvPr>
              <p:cNvCxnSpPr>
                <a:cxnSpLocks/>
                <a:stCxn id="35" idx="4"/>
                <a:endCxn id="37" idx="0"/>
              </p:cNvCxnSpPr>
              <p:nvPr/>
            </p:nvCxnSpPr>
            <p:spPr>
              <a:xfrm>
                <a:off x="2342535" y="4321364"/>
                <a:ext cx="435693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4F60BAB4-D367-9793-C0D9-014B10E6BF12}"/>
                  </a:ext>
                </a:extLst>
              </p:cNvPr>
              <p:cNvCxnSpPr>
                <a:cxnSpLocks/>
                <a:stCxn id="36" idx="4"/>
                <a:endCxn id="38" idx="0"/>
              </p:cNvCxnSpPr>
              <p:nvPr/>
            </p:nvCxnSpPr>
            <p:spPr>
              <a:xfrm flipH="1">
                <a:off x="14281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5A532C14-EE63-4766-10B0-144BB58E6385}"/>
                  </a:ext>
                </a:extLst>
              </p:cNvPr>
              <p:cNvCxnSpPr>
                <a:cxnSpLocks/>
                <a:stCxn id="36" idx="4"/>
                <a:endCxn id="39" idx="0"/>
              </p:cNvCxnSpPr>
              <p:nvPr/>
            </p:nvCxnSpPr>
            <p:spPr>
              <a:xfrm>
                <a:off x="18853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8FF4FC75-D8DC-A89D-E125-B99BD9283929}"/>
                  </a:ext>
                </a:extLst>
              </p:cNvPr>
              <p:cNvCxnSpPr>
                <a:cxnSpLocks/>
                <a:stCxn id="37" idx="4"/>
                <a:endCxn id="40" idx="0"/>
              </p:cNvCxnSpPr>
              <p:nvPr/>
            </p:nvCxnSpPr>
            <p:spPr>
              <a:xfrm>
                <a:off x="2778228" y="4970304"/>
                <a:ext cx="499602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064D495-14E8-C7B6-21AE-26CDF5A8101B}"/>
                  </a:ext>
                </a:extLst>
              </p:cNvPr>
              <p:cNvSpPr txBox="1"/>
              <p:nvPr/>
            </p:nvSpPr>
            <p:spPr>
              <a:xfrm>
                <a:off x="892924" y="3582303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MemTable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6FFCF05-B8DF-8EF0-34F7-7092E1F27613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3746090" y="4603888"/>
              <a:ext cx="2277397" cy="1154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DC69A6D-5840-3A47-287F-EDEB2A3553AA}"/>
              </a:ext>
            </a:extLst>
          </p:cNvPr>
          <p:cNvGrpSpPr/>
          <p:nvPr/>
        </p:nvGrpSpPr>
        <p:grpSpPr>
          <a:xfrm>
            <a:off x="838200" y="4024824"/>
            <a:ext cx="5185287" cy="2442857"/>
            <a:chOff x="838200" y="4024824"/>
            <a:chExt cx="5185287" cy="2442857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3D4BF68-82E9-3D88-D8EC-ADA40C9BA225}"/>
                </a:ext>
              </a:extLst>
            </p:cNvPr>
            <p:cNvGrpSpPr/>
            <p:nvPr/>
          </p:nvGrpSpPr>
          <p:grpSpPr>
            <a:xfrm>
              <a:off x="838200" y="4024824"/>
              <a:ext cx="2907890" cy="2442857"/>
              <a:chOff x="888590" y="3582303"/>
              <a:chExt cx="2907890" cy="2442857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82EDBB5-13CE-766E-6CA1-56D140C9F8BC}"/>
                  </a:ext>
                </a:extLst>
              </p:cNvPr>
              <p:cNvSpPr/>
              <p:nvPr/>
            </p:nvSpPr>
            <p:spPr>
              <a:xfrm>
                <a:off x="888590" y="3583956"/>
                <a:ext cx="2907890" cy="2441204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流程图: 接点 50">
                <a:extLst>
                  <a:ext uri="{FF2B5EF4-FFF2-40B4-BE49-F238E27FC236}">
                    <a16:creationId xmlns:a16="http://schemas.microsoft.com/office/drawing/2014/main" id="{4E2D66AE-EB5F-6AAE-2F74-0F95F071E004}"/>
                  </a:ext>
                </a:extLst>
              </p:cNvPr>
              <p:cNvSpPr/>
              <p:nvPr/>
            </p:nvSpPr>
            <p:spPr>
              <a:xfrm>
                <a:off x="2113935" y="3864164"/>
                <a:ext cx="457200" cy="457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流程图: 接点 51">
                <a:extLst>
                  <a:ext uri="{FF2B5EF4-FFF2-40B4-BE49-F238E27FC236}">
                    <a16:creationId xmlns:a16="http://schemas.microsoft.com/office/drawing/2014/main" id="{6419B569-BD30-28AE-4EA9-AF35FA2A3A8A}"/>
                  </a:ext>
                </a:extLst>
              </p:cNvPr>
              <p:cNvSpPr/>
              <p:nvPr/>
            </p:nvSpPr>
            <p:spPr>
              <a:xfrm>
                <a:off x="1656735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流程图: 接点 52">
                <a:extLst>
                  <a:ext uri="{FF2B5EF4-FFF2-40B4-BE49-F238E27FC236}">
                    <a16:creationId xmlns:a16="http://schemas.microsoft.com/office/drawing/2014/main" id="{1092FF10-8CE8-2503-0528-DF1316E4C68D}"/>
                  </a:ext>
                </a:extLst>
              </p:cNvPr>
              <p:cNvSpPr/>
              <p:nvPr/>
            </p:nvSpPr>
            <p:spPr>
              <a:xfrm>
                <a:off x="2549628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流程图: 接点 53">
                <a:extLst>
                  <a:ext uri="{FF2B5EF4-FFF2-40B4-BE49-F238E27FC236}">
                    <a16:creationId xmlns:a16="http://schemas.microsoft.com/office/drawing/2014/main" id="{865321F8-746B-0668-C473-19BD3A25B095}"/>
                  </a:ext>
                </a:extLst>
              </p:cNvPr>
              <p:cNvSpPr/>
              <p:nvPr/>
            </p:nvSpPr>
            <p:spPr>
              <a:xfrm>
                <a:off x="11995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流程图: 接点 54">
                <a:extLst>
                  <a:ext uri="{FF2B5EF4-FFF2-40B4-BE49-F238E27FC236}">
                    <a16:creationId xmlns:a16="http://schemas.microsoft.com/office/drawing/2014/main" id="{62C96116-C2B6-FFD8-5DA1-947C782F12F4}"/>
                  </a:ext>
                </a:extLst>
              </p:cNvPr>
              <p:cNvSpPr/>
              <p:nvPr/>
            </p:nvSpPr>
            <p:spPr>
              <a:xfrm>
                <a:off x="21139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流程图: 接点 55">
                <a:extLst>
                  <a:ext uri="{FF2B5EF4-FFF2-40B4-BE49-F238E27FC236}">
                    <a16:creationId xmlns:a16="http://schemas.microsoft.com/office/drawing/2014/main" id="{FB05647C-B8FF-27C6-9D8E-FE6CF9BF0FC8}"/>
                  </a:ext>
                </a:extLst>
              </p:cNvPr>
              <p:cNvSpPr/>
              <p:nvPr/>
            </p:nvSpPr>
            <p:spPr>
              <a:xfrm>
                <a:off x="3049230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E3BB0005-3731-1772-FC7A-257FC5F9F87F}"/>
                  </a:ext>
                </a:extLst>
              </p:cNvPr>
              <p:cNvCxnSpPr>
                <a:stCxn id="51" idx="4"/>
                <a:endCxn id="52" idx="0"/>
              </p:cNvCxnSpPr>
              <p:nvPr/>
            </p:nvCxnSpPr>
            <p:spPr>
              <a:xfrm flipH="1">
                <a:off x="1885335" y="4321364"/>
                <a:ext cx="457200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5636737A-258C-7E19-12DB-7FFD5F6F9DA1}"/>
                  </a:ext>
                </a:extLst>
              </p:cNvPr>
              <p:cNvCxnSpPr>
                <a:cxnSpLocks/>
                <a:stCxn id="51" idx="4"/>
                <a:endCxn id="53" idx="0"/>
              </p:cNvCxnSpPr>
              <p:nvPr/>
            </p:nvCxnSpPr>
            <p:spPr>
              <a:xfrm>
                <a:off x="2342535" y="4321364"/>
                <a:ext cx="435693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12713121-4871-4E69-DD8C-C9B9CAD847BB}"/>
                  </a:ext>
                </a:extLst>
              </p:cNvPr>
              <p:cNvCxnSpPr>
                <a:cxnSpLocks/>
                <a:stCxn id="52" idx="4"/>
                <a:endCxn id="54" idx="0"/>
              </p:cNvCxnSpPr>
              <p:nvPr/>
            </p:nvCxnSpPr>
            <p:spPr>
              <a:xfrm flipH="1">
                <a:off x="14281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278C9626-7969-B5FC-7495-8396049C2B8B}"/>
                  </a:ext>
                </a:extLst>
              </p:cNvPr>
              <p:cNvCxnSpPr>
                <a:cxnSpLocks/>
                <a:stCxn id="52" idx="4"/>
                <a:endCxn id="55" idx="0"/>
              </p:cNvCxnSpPr>
              <p:nvPr/>
            </p:nvCxnSpPr>
            <p:spPr>
              <a:xfrm>
                <a:off x="18853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8C003544-55A7-EC41-EE05-09B507EF05A8}"/>
                  </a:ext>
                </a:extLst>
              </p:cNvPr>
              <p:cNvCxnSpPr>
                <a:cxnSpLocks/>
                <a:stCxn id="53" idx="4"/>
                <a:endCxn id="56" idx="0"/>
              </p:cNvCxnSpPr>
              <p:nvPr/>
            </p:nvCxnSpPr>
            <p:spPr>
              <a:xfrm>
                <a:off x="2778228" y="4970304"/>
                <a:ext cx="499602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B54C9C3E-25BB-3B35-082E-C205483C4780}"/>
                  </a:ext>
                </a:extLst>
              </p:cNvPr>
              <p:cNvSpPr txBox="1"/>
              <p:nvPr/>
            </p:nvSpPr>
            <p:spPr>
              <a:xfrm>
                <a:off x="892924" y="3582303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MemTable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67C9D8BD-F35D-B3F0-2FE7-60D232880CF6}"/>
                </a:ext>
              </a:extLst>
            </p:cNvPr>
            <p:cNvCxnSpPr>
              <a:cxnSpLocks/>
              <a:stCxn id="50" idx="3"/>
              <a:endCxn id="7" idx="1"/>
            </p:cNvCxnSpPr>
            <p:nvPr/>
          </p:nvCxnSpPr>
          <p:spPr>
            <a:xfrm>
              <a:off x="3746090" y="5247079"/>
              <a:ext cx="2277397" cy="1835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Tombstone Images – Browse 226,371 Stock Photos, Vectors, and Video | Adobe  Stock">
            <a:extLst>
              <a:ext uri="{FF2B5EF4-FFF2-40B4-BE49-F238E27FC236}">
                <a16:creationId xmlns:a16="http://schemas.microsoft.com/office/drawing/2014/main" id="{A53896F8-0B7D-94F5-DDF9-883763ACB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4859" r="56740" b="1101"/>
          <a:stretch/>
        </p:blipFill>
        <p:spPr bwMode="auto">
          <a:xfrm flipH="1">
            <a:off x="10091897" y="4499586"/>
            <a:ext cx="177121" cy="2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4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62CEF-CB48-691F-A703-B0F2B935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LSM</a:t>
            </a:r>
            <a:r>
              <a:rPr lang="zh-CN" altLang="en-US" dirty="0"/>
              <a:t>查询过程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F207E-DDE9-14CD-F3A2-55FDB84F6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0626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首先从</a:t>
            </a:r>
            <a:r>
              <a:rPr lang="en-US" altLang="zh-CN" dirty="0" err="1"/>
              <a:t>MemTable</a:t>
            </a:r>
            <a:r>
              <a:rPr lang="zh-CN" altLang="en-US" dirty="0"/>
              <a:t>里查找</a:t>
            </a:r>
            <a:r>
              <a:rPr lang="en-US" altLang="zh-CN" dirty="0"/>
              <a:t>key</a:t>
            </a:r>
            <a:r>
              <a:rPr lang="zh-CN" altLang="en-US" dirty="0"/>
              <a:t>，如果找不到再查询</a:t>
            </a:r>
            <a:r>
              <a:rPr lang="en-US" altLang="zh-CN" dirty="0" err="1"/>
              <a:t>SSTable</a:t>
            </a:r>
            <a:endParaRPr lang="en-US" altLang="zh-CN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在内存里维护一个索引，记录每个</a:t>
            </a:r>
            <a:r>
              <a:rPr lang="en-US" altLang="zh-CN" dirty="0"/>
              <a:t>Segment key</a:t>
            </a:r>
            <a:r>
              <a:rPr lang="zh-CN" altLang="en-US" dirty="0"/>
              <a:t>的起止范围，只查询那些包含</a:t>
            </a:r>
            <a:r>
              <a:rPr lang="en-US" altLang="zh-CN" dirty="0"/>
              <a:t>target key</a:t>
            </a:r>
            <a:r>
              <a:rPr lang="zh-CN" altLang="en-US" dirty="0"/>
              <a:t>的</a:t>
            </a:r>
            <a:r>
              <a:rPr lang="en-US" altLang="zh-CN" dirty="0"/>
              <a:t>Segment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确定若干个</a:t>
            </a:r>
            <a:r>
              <a:rPr lang="en-US" altLang="zh-CN" dirty="0"/>
              <a:t>Segment</a:t>
            </a:r>
            <a:r>
              <a:rPr lang="zh-CN" altLang="en-US" dirty="0"/>
              <a:t>后逆序扫描</a:t>
            </a:r>
            <a:r>
              <a:rPr lang="en-US" altLang="zh-CN" dirty="0"/>
              <a:t>(</a:t>
            </a:r>
            <a:r>
              <a:rPr lang="zh-CN" altLang="en-US" dirty="0"/>
              <a:t>优先扫描最新的</a:t>
            </a:r>
            <a:r>
              <a:rPr lang="en-US" altLang="zh-CN" dirty="0"/>
              <a:t>Segment</a:t>
            </a:r>
            <a:r>
              <a:rPr lang="zh-CN" altLang="en-US" dirty="0"/>
              <a:t>，因为</a:t>
            </a:r>
            <a:r>
              <a:rPr lang="en-US" altLang="zh-CN" dirty="0"/>
              <a:t>key</a:t>
            </a:r>
            <a:r>
              <a:rPr lang="zh-CN" altLang="en-US" dirty="0"/>
              <a:t>相同时以最新的为准</a:t>
            </a:r>
            <a:r>
              <a:rPr lang="en-US" altLang="zh-CN" dirty="0"/>
              <a:t>)</a:t>
            </a:r>
            <a:r>
              <a:rPr lang="zh-CN" altLang="en-US" dirty="0"/>
              <a:t>，找到</a:t>
            </a:r>
            <a:r>
              <a:rPr lang="en-US" altLang="zh-CN" dirty="0"/>
              <a:t>key</a:t>
            </a:r>
            <a:r>
              <a:rPr lang="zh-CN" altLang="en-US" dirty="0"/>
              <a:t>后立即返回。一个</a:t>
            </a:r>
            <a:r>
              <a:rPr lang="en-US" altLang="zh-CN" dirty="0"/>
              <a:t>Segment</a:t>
            </a:r>
            <a:r>
              <a:rPr lang="zh-CN" altLang="en-US" dirty="0"/>
              <a:t>设计成内存页的整倍数，把一个</a:t>
            </a:r>
            <a:r>
              <a:rPr lang="en-US" altLang="zh-CN" dirty="0"/>
              <a:t>Segment</a:t>
            </a:r>
            <a:r>
              <a:rPr lang="zh-CN" altLang="en-US" dirty="0"/>
              <a:t>完整地加载到内存中采用二分查找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974C69-236A-E796-D3E1-C12BC753F724}"/>
              </a:ext>
            </a:extLst>
          </p:cNvPr>
          <p:cNvSpPr/>
          <p:nvPr/>
        </p:nvSpPr>
        <p:spPr>
          <a:xfrm>
            <a:off x="5810865" y="3384428"/>
            <a:ext cx="5542935" cy="2971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SSTable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D82831-DFD2-E32C-66EE-9548891BAFFC}"/>
              </a:ext>
            </a:extLst>
          </p:cNvPr>
          <p:cNvSpPr/>
          <p:nvPr/>
        </p:nvSpPr>
        <p:spPr>
          <a:xfrm>
            <a:off x="6019150" y="5552500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Segment6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35449D-0701-BB00-534C-6498997C9FFE}"/>
              </a:ext>
            </a:extLst>
          </p:cNvPr>
          <p:cNvSpPr/>
          <p:nvPr/>
        </p:nvSpPr>
        <p:spPr>
          <a:xfrm>
            <a:off x="6019150" y="5925476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Segment7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78E3A2-A819-27D6-62CA-F770E28DDD80}"/>
              </a:ext>
            </a:extLst>
          </p:cNvPr>
          <p:cNvSpPr/>
          <p:nvPr/>
        </p:nvSpPr>
        <p:spPr>
          <a:xfrm>
            <a:off x="6019150" y="4806544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Segment4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406CB4-81A4-D0CC-6B05-8AAE8D05F3A7}"/>
              </a:ext>
            </a:extLst>
          </p:cNvPr>
          <p:cNvSpPr/>
          <p:nvPr/>
        </p:nvSpPr>
        <p:spPr>
          <a:xfrm>
            <a:off x="6019150" y="5179522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Segment5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0BA2704-A19B-E852-7966-1ED66F51E71E}"/>
              </a:ext>
            </a:extLst>
          </p:cNvPr>
          <p:cNvSpPr/>
          <p:nvPr/>
        </p:nvSpPr>
        <p:spPr>
          <a:xfrm>
            <a:off x="6019150" y="4433566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Segment3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D7DB40-EA32-1AB8-F4E3-6863759F8C96}"/>
              </a:ext>
            </a:extLst>
          </p:cNvPr>
          <p:cNvSpPr/>
          <p:nvPr/>
        </p:nvSpPr>
        <p:spPr>
          <a:xfrm>
            <a:off x="6019150" y="4060588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Segment2</a:t>
            </a:r>
          </a:p>
          <a:p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A02175-A97E-C94F-D16E-A577C7820BE0}"/>
              </a:ext>
            </a:extLst>
          </p:cNvPr>
          <p:cNvSpPr/>
          <p:nvPr/>
        </p:nvSpPr>
        <p:spPr>
          <a:xfrm>
            <a:off x="6019150" y="3687610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Segment1</a:t>
            </a:r>
          </a:p>
        </p:txBody>
      </p:sp>
      <p:graphicFrame>
        <p:nvGraphicFramePr>
          <p:cNvPr id="24" name="表格 10">
            <a:extLst>
              <a:ext uri="{FF2B5EF4-FFF2-40B4-BE49-F238E27FC236}">
                <a16:creationId xmlns:a16="http://schemas.microsoft.com/office/drawing/2014/main" id="{6F68B7D7-D2F1-73E1-8440-B9B7EE6A4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92794"/>
              </p:ext>
            </p:extLst>
          </p:nvPr>
        </p:nvGraphicFramePr>
        <p:xfrm>
          <a:off x="7260936" y="4466014"/>
          <a:ext cx="3700203" cy="251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4087">
                  <a:extLst>
                    <a:ext uri="{9D8B030D-6E8A-4147-A177-3AD203B41FA5}">
                      <a16:colId xmlns:a16="http://schemas.microsoft.com/office/drawing/2014/main" val="2094341543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1618508313"/>
                    </a:ext>
                  </a:extLst>
                </a:gridCol>
                <a:gridCol w="905355">
                  <a:extLst>
                    <a:ext uri="{9D8B030D-6E8A-4147-A177-3AD203B41FA5}">
                      <a16:colId xmlns:a16="http://schemas.microsoft.com/office/drawing/2014/main" val="3185778157"/>
                    </a:ext>
                  </a:extLst>
                </a:gridCol>
                <a:gridCol w="758387">
                  <a:extLst>
                    <a:ext uri="{9D8B030D-6E8A-4147-A177-3AD203B41FA5}">
                      <a16:colId xmlns:a16="http://schemas.microsoft.com/office/drawing/2014/main" val="2135551882"/>
                    </a:ext>
                  </a:extLst>
                </a:gridCol>
                <a:gridCol w="629262">
                  <a:extLst>
                    <a:ext uri="{9D8B030D-6E8A-4147-A177-3AD203B41FA5}">
                      <a16:colId xmlns:a16="http://schemas.microsoft.com/office/drawing/2014/main" val="2413030597"/>
                    </a:ext>
                  </a:extLst>
                </a:gridCol>
              </a:tblGrid>
              <a:tr h="213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dog:52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dollar:27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dolphin:20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doom:79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door:2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045735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C192AFB-B67A-0FAA-2DF4-F9FD35D4A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14111"/>
              </p:ext>
            </p:extLst>
          </p:nvPr>
        </p:nvGraphicFramePr>
        <p:xfrm>
          <a:off x="7260934" y="4843764"/>
          <a:ext cx="3700205" cy="251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041">
                  <a:extLst>
                    <a:ext uri="{9D8B030D-6E8A-4147-A177-3AD203B41FA5}">
                      <a16:colId xmlns:a16="http://schemas.microsoft.com/office/drawing/2014/main" val="2094341543"/>
                    </a:ext>
                  </a:extLst>
                </a:gridCol>
                <a:gridCol w="590592">
                  <a:extLst>
                    <a:ext uri="{9D8B030D-6E8A-4147-A177-3AD203B41FA5}">
                      <a16:colId xmlns:a16="http://schemas.microsoft.com/office/drawing/2014/main" val="1618508313"/>
                    </a:ext>
                  </a:extLst>
                </a:gridCol>
                <a:gridCol w="889490">
                  <a:extLst>
                    <a:ext uri="{9D8B030D-6E8A-4147-A177-3AD203B41FA5}">
                      <a16:colId xmlns:a16="http://schemas.microsoft.com/office/drawing/2014/main" val="3185778157"/>
                    </a:ext>
                  </a:extLst>
                </a:gridCol>
                <a:gridCol w="740041">
                  <a:extLst>
                    <a:ext uri="{9D8B030D-6E8A-4147-A177-3AD203B41FA5}">
                      <a16:colId xmlns:a16="http://schemas.microsoft.com/office/drawing/2014/main" val="2135551882"/>
                    </a:ext>
                  </a:extLst>
                </a:gridCol>
                <a:gridCol w="740041">
                  <a:extLst>
                    <a:ext uri="{9D8B030D-6E8A-4147-A177-3AD203B41FA5}">
                      <a16:colId xmlns:a16="http://schemas.microsoft.com/office/drawing/2014/main" val="2413030597"/>
                    </a:ext>
                  </a:extLst>
                </a:gridCol>
              </a:tblGrid>
              <a:tr h="2134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dog:84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doll:1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doodle:63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doom:5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dove:78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045735"/>
                  </a:ext>
                </a:extLst>
              </a:tr>
            </a:tbl>
          </a:graphicData>
        </a:graphic>
      </p:graphicFrame>
      <p:graphicFrame>
        <p:nvGraphicFramePr>
          <p:cNvPr id="26" name="表格 26">
            <a:extLst>
              <a:ext uri="{FF2B5EF4-FFF2-40B4-BE49-F238E27FC236}">
                <a16:creationId xmlns:a16="http://schemas.microsoft.com/office/drawing/2014/main" id="{051561D7-618E-244C-ABED-74687DF8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813563"/>
              </p:ext>
            </p:extLst>
          </p:nvPr>
        </p:nvGraphicFramePr>
        <p:xfrm>
          <a:off x="838200" y="3842884"/>
          <a:ext cx="3577789" cy="1630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1220">
                  <a:extLst>
                    <a:ext uri="{9D8B030D-6E8A-4147-A177-3AD203B41FA5}">
                      <a16:colId xmlns:a16="http://schemas.microsoft.com/office/drawing/2014/main" val="207858027"/>
                    </a:ext>
                  </a:extLst>
                </a:gridCol>
                <a:gridCol w="1253973">
                  <a:extLst>
                    <a:ext uri="{9D8B030D-6E8A-4147-A177-3AD203B41FA5}">
                      <a16:colId xmlns:a16="http://schemas.microsoft.com/office/drawing/2014/main" val="1251486313"/>
                    </a:ext>
                  </a:extLst>
                </a:gridCol>
                <a:gridCol w="1192596">
                  <a:extLst>
                    <a:ext uri="{9D8B030D-6E8A-4147-A177-3AD203B41FA5}">
                      <a16:colId xmlns:a16="http://schemas.microsoft.com/office/drawing/2014/main" val="3397995818"/>
                    </a:ext>
                  </a:extLst>
                </a:gridCol>
              </a:tblGrid>
              <a:tr h="3261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segment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Key</a:t>
                      </a:r>
                      <a:r>
                        <a:rPr lang="zh-CN" altLang="en-US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磁盘</a:t>
                      </a:r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offset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834915"/>
                  </a:ext>
                </a:extLst>
              </a:tr>
              <a:tr h="3261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82338"/>
                  </a:ext>
                </a:extLst>
              </a:tr>
              <a:tr h="3261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dog~door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1272~5928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16244"/>
                  </a:ext>
                </a:extLst>
              </a:tr>
              <a:tr h="3261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dog~dove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5929~9048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603112"/>
                  </a:ext>
                </a:extLst>
              </a:tr>
              <a:tr h="3261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84358"/>
                  </a:ext>
                </a:extLst>
              </a:tr>
            </a:tbl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114DAB7E-10D7-9405-F910-0FF35187BB87}"/>
              </a:ext>
            </a:extLst>
          </p:cNvPr>
          <p:cNvSpPr txBox="1"/>
          <p:nvPr/>
        </p:nvSpPr>
        <p:spPr>
          <a:xfrm>
            <a:off x="1929980" y="3492810"/>
            <a:ext cx="1394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Sparse Index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2E81268-1F39-E2D5-B2F7-0D7E54A7BA28}"/>
              </a:ext>
            </a:extLst>
          </p:cNvPr>
          <p:cNvCxnSpPr>
            <a:cxnSpLocks/>
            <a:stCxn id="26" idx="3"/>
            <a:endCxn id="21" idx="1"/>
          </p:cNvCxnSpPr>
          <p:nvPr/>
        </p:nvCxnSpPr>
        <p:spPr>
          <a:xfrm flipV="1">
            <a:off x="4415989" y="4591744"/>
            <a:ext cx="1603161" cy="66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D282FB0-4721-8586-2169-06573F94D66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415989" y="4964722"/>
            <a:ext cx="16031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6" descr="Tombstone Images – Browse 226,371 Stock Photos, Vectors, and Video | Adobe  Stock">
            <a:extLst>
              <a:ext uri="{FF2B5EF4-FFF2-40B4-BE49-F238E27FC236}">
                <a16:creationId xmlns:a16="http://schemas.microsoft.com/office/drawing/2014/main" id="{8F4C7C8D-EEC9-60FB-E5FE-38B207F41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4859" r="56740" b="1101"/>
          <a:stretch/>
        </p:blipFill>
        <p:spPr bwMode="auto">
          <a:xfrm flipH="1">
            <a:off x="10009558" y="4856718"/>
            <a:ext cx="177121" cy="2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79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CAE4E-D806-F382-84EC-671C9DEF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LSM</a:t>
            </a:r>
            <a:r>
              <a:rPr lang="zh-CN" altLang="en-US" dirty="0"/>
              <a:t>性能优化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69F4C-84F6-17C0-5D25-06258C6FC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87738" cy="447116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后台线程会周期性地把多个</a:t>
            </a:r>
            <a:r>
              <a:rPr lang="en-US" altLang="zh-CN" dirty="0"/>
              <a:t>Segment</a:t>
            </a:r>
            <a:r>
              <a:rPr lang="zh-CN" altLang="en-US" dirty="0"/>
              <a:t>合并成一个</a:t>
            </a:r>
            <a:r>
              <a:rPr lang="en-US" altLang="zh-CN" dirty="0"/>
              <a:t>Segment</a:t>
            </a:r>
            <a:r>
              <a:rPr lang="zh-CN" altLang="en-US" dirty="0"/>
              <a:t>，对于相同的</a:t>
            </a:r>
            <a:r>
              <a:rPr lang="en-US" altLang="zh-CN" dirty="0"/>
              <a:t>key</a:t>
            </a:r>
            <a:r>
              <a:rPr lang="zh-CN" altLang="en-US" dirty="0"/>
              <a:t>会被合并成一条记录，既节省了存储空间，又提高了查询效率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当</a:t>
            </a:r>
            <a:r>
              <a:rPr lang="en-US" altLang="zh-CN" dirty="0"/>
              <a:t>key</a:t>
            </a:r>
            <a:r>
              <a:rPr lang="zh-CN" altLang="en-US" dirty="0"/>
              <a:t>不存在时查询成本是最高的。可以把所有</a:t>
            </a:r>
            <a:r>
              <a:rPr lang="en-US" altLang="zh-CN" dirty="0"/>
              <a:t>key</a:t>
            </a:r>
            <a:r>
              <a:rPr lang="zh-CN" altLang="en-US" dirty="0"/>
              <a:t>放到</a:t>
            </a:r>
            <a:r>
              <a:rPr lang="en-US" altLang="zh-CN" dirty="0" err="1"/>
              <a:t>BloomFilter</a:t>
            </a:r>
            <a:r>
              <a:rPr lang="zh-CN" altLang="en-US" dirty="0"/>
              <a:t>里，查询之前先根据</a:t>
            </a:r>
            <a:r>
              <a:rPr lang="en-US" altLang="zh-CN" dirty="0" err="1"/>
              <a:t>BloomFilter</a:t>
            </a:r>
            <a:r>
              <a:rPr lang="zh-CN" altLang="en-US" dirty="0"/>
              <a:t>判断其是否存在，如果不存在就不需要查询</a:t>
            </a:r>
            <a:r>
              <a:rPr lang="en-US" altLang="zh-CN" dirty="0"/>
              <a:t>LSM</a:t>
            </a:r>
            <a:r>
              <a:rPr lang="zh-CN" altLang="en-US" dirty="0"/>
              <a:t>了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err="1"/>
              <a:t>BloomFilter</a:t>
            </a:r>
            <a:r>
              <a:rPr lang="zh-CN" altLang="en-US" dirty="0"/>
              <a:t>以极小的内存开销和极快的速度返回一个</a:t>
            </a:r>
            <a:r>
              <a:rPr lang="en-US" altLang="zh-CN" dirty="0"/>
              <a:t>key</a:t>
            </a:r>
            <a:r>
              <a:rPr lang="zh-CN" altLang="en-US" dirty="0"/>
              <a:t>是否存在于一个海量的集合当中。会有一个极小概率误判为“存在”，但“不存在”不会误判。</a:t>
            </a:r>
            <a:r>
              <a:rPr lang="en-US" altLang="zh-CN" dirty="0"/>
              <a:t> </a:t>
            </a:r>
            <a:r>
              <a:rPr lang="en-US" altLang="zh-CN" dirty="0" err="1"/>
              <a:t>BloomFilter</a:t>
            </a:r>
            <a:r>
              <a:rPr lang="zh-CN" altLang="en-US" dirty="0"/>
              <a:t>应用很广泛，比如为避免</a:t>
            </a:r>
            <a:r>
              <a:rPr lang="en-US" altLang="zh-CN" dirty="0"/>
              <a:t>Redis</a:t>
            </a:r>
            <a:r>
              <a:rPr lang="zh-CN" altLang="en-US" dirty="0"/>
              <a:t>缓存穿透，可先用</a:t>
            </a:r>
            <a:r>
              <a:rPr lang="en-US" altLang="zh-CN" dirty="0" err="1"/>
              <a:t>BloomFilter</a:t>
            </a:r>
            <a:r>
              <a:rPr lang="zh-CN" altLang="en-US" dirty="0"/>
              <a:t>判断</a:t>
            </a:r>
            <a:r>
              <a:rPr lang="en-US" altLang="zh-CN" dirty="0"/>
              <a:t>key</a:t>
            </a:r>
            <a:r>
              <a:rPr lang="zh-CN" altLang="en-US" dirty="0"/>
              <a:t>是否存在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8520B6F-81BE-DC61-35FB-D22FBE615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723903"/>
              </p:ext>
            </p:extLst>
          </p:nvPr>
        </p:nvGraphicFramePr>
        <p:xfrm>
          <a:off x="7897455" y="5162094"/>
          <a:ext cx="337351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351">
                  <a:extLst>
                    <a:ext uri="{9D8B030D-6E8A-4147-A177-3AD203B41FA5}">
                      <a16:colId xmlns:a16="http://schemas.microsoft.com/office/drawing/2014/main" val="1274289717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270955536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841025700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528807491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041632444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219184011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356713752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4006260833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4015059650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2515623933"/>
                    </a:ext>
                  </a:extLst>
                </a:gridCol>
              </a:tblGrid>
              <a:tr h="23244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8455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098E46F-BBBE-6DF8-76BC-A06F09DDE995}"/>
              </a:ext>
            </a:extLst>
          </p:cNvPr>
          <p:cNvSpPr txBox="1"/>
          <p:nvPr/>
        </p:nvSpPr>
        <p:spPr>
          <a:xfrm>
            <a:off x="8073093" y="2553352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EBD6D1-66D2-1221-FBF4-27FB4D5B91E4}"/>
              </a:ext>
            </a:extLst>
          </p:cNvPr>
          <p:cNvSpPr txBox="1"/>
          <p:nvPr/>
        </p:nvSpPr>
        <p:spPr>
          <a:xfrm>
            <a:off x="10123631" y="2553352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E875D29-7AE8-F3AC-4CFA-D0E82B2275C6}"/>
              </a:ext>
            </a:extLst>
          </p:cNvPr>
          <p:cNvCxnSpPr>
            <a:stCxn id="5" idx="2"/>
          </p:cNvCxnSpPr>
          <p:nvPr/>
        </p:nvCxnSpPr>
        <p:spPr>
          <a:xfrm flipH="1">
            <a:off x="8376448" y="2922684"/>
            <a:ext cx="36065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08E994E-F204-93A5-DAE1-9E31D9F940D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412513" y="2922684"/>
            <a:ext cx="991509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07BDED1-B346-7759-A335-DC785161F6B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412513" y="2922684"/>
            <a:ext cx="2343109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E46BDB4-A5A8-451E-C075-04EBC3CE95A0}"/>
              </a:ext>
            </a:extLst>
          </p:cNvPr>
          <p:cNvSpPr txBox="1"/>
          <p:nvPr/>
        </p:nvSpPr>
        <p:spPr>
          <a:xfrm>
            <a:off x="7750578" y="4235710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hash1(key1)%10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A2D943-43BE-0740-850A-02CF9AA7A672}"/>
              </a:ext>
            </a:extLst>
          </p:cNvPr>
          <p:cNvSpPr txBox="1"/>
          <p:nvPr/>
        </p:nvSpPr>
        <p:spPr>
          <a:xfrm>
            <a:off x="8606137" y="4542096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hash2(key1)%10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5289EF-4196-77D6-D92B-A5EF3AA53524}"/>
              </a:ext>
            </a:extLst>
          </p:cNvPr>
          <p:cNvSpPr txBox="1"/>
          <p:nvPr/>
        </p:nvSpPr>
        <p:spPr>
          <a:xfrm>
            <a:off x="9005080" y="3734612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hash3(key1)%10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0C9472D-F845-4221-36C1-F67B03FCC29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073093" y="2922684"/>
            <a:ext cx="2389958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70ACCC-04A2-0652-5408-C40DA6CFFF5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404022" y="2922684"/>
            <a:ext cx="1059029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9E1AFFE-36B6-3C57-0F6C-6104031C5D43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415915" y="2922684"/>
            <a:ext cx="47136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BB9D381-1495-F0FB-5A31-5586987BA703}"/>
              </a:ext>
            </a:extLst>
          </p:cNvPr>
          <p:cNvSpPr txBox="1"/>
          <p:nvPr/>
        </p:nvSpPr>
        <p:spPr>
          <a:xfrm>
            <a:off x="7868550" y="5538691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1    2     3              …  …                 10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5CF9D4-394B-2A10-F7A5-1E6C8ED6B983}"/>
              </a:ext>
            </a:extLst>
          </p:cNvPr>
          <p:cNvSpPr txBox="1"/>
          <p:nvPr/>
        </p:nvSpPr>
        <p:spPr>
          <a:xfrm>
            <a:off x="8829443" y="2024972"/>
            <a:ext cx="150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BloomFilter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11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625D3-70AA-3B5A-D2D2-D29A3F3990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logger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105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1EF79-484A-258A-EDFA-C996CFE3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logger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6E0EA-CB1A-D9BA-8618-A89E3FFE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345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Logger</a:t>
            </a:r>
            <a:r>
              <a:rPr lang="zh-CN" altLang="en-US" dirty="0"/>
              <a:t>用来记录程序运行的中间状态，通常用于排查、定位问题和业务数据的统计</a:t>
            </a:r>
            <a:endParaRPr lang="en-US" altLang="zh-CN" dirty="0"/>
          </a:p>
          <a:p>
            <a:r>
              <a:rPr lang="zh-CN" altLang="en-US" dirty="0"/>
              <a:t>线上系统每天会产生大量的</a:t>
            </a:r>
            <a:r>
              <a:rPr lang="en-US" altLang="zh-CN" dirty="0"/>
              <a:t>log</a:t>
            </a:r>
            <a:r>
              <a:rPr lang="zh-CN" altLang="en-US" dirty="0"/>
              <a:t>，对</a:t>
            </a:r>
            <a:r>
              <a:rPr lang="en-US" altLang="zh-CN" dirty="0"/>
              <a:t>logger </a:t>
            </a:r>
            <a:r>
              <a:rPr lang="zh-CN" altLang="en-US" dirty="0"/>
              <a:t>的要求：</a:t>
            </a:r>
            <a:endParaRPr lang="en-US" altLang="zh-CN" dirty="0"/>
          </a:p>
          <a:p>
            <a:pPr lvl="1"/>
            <a:r>
              <a:rPr lang="zh-CN" altLang="en-US" dirty="0"/>
              <a:t>分级，</a:t>
            </a:r>
            <a:r>
              <a:rPr lang="en-US" altLang="zh-CN" dirty="0"/>
              <a:t>DEBUG</a:t>
            </a:r>
            <a:r>
              <a:rPr lang="zh-CN" altLang="en-US" dirty="0"/>
              <a:t>、</a:t>
            </a:r>
            <a:r>
              <a:rPr lang="en-US" altLang="zh-CN" dirty="0"/>
              <a:t>INFO</a:t>
            </a:r>
            <a:r>
              <a:rPr lang="zh-CN" altLang="en-US" dirty="0"/>
              <a:t>、</a:t>
            </a:r>
            <a:r>
              <a:rPr lang="en-US" altLang="zh-CN" dirty="0"/>
              <a:t>WARN</a:t>
            </a:r>
            <a:r>
              <a:rPr lang="zh-CN" altLang="en-US" dirty="0"/>
              <a:t>、</a:t>
            </a:r>
            <a:r>
              <a:rPr lang="en-US" altLang="zh-CN" dirty="0"/>
              <a:t>ERROR</a:t>
            </a:r>
            <a:r>
              <a:rPr lang="zh-CN" altLang="en-US" dirty="0"/>
              <a:t>，方便定位问题、屏蔽低级别日志</a:t>
            </a:r>
            <a:endParaRPr lang="en-US" altLang="zh-CN" dirty="0"/>
          </a:p>
          <a:p>
            <a:pPr lvl="1"/>
            <a:r>
              <a:rPr lang="zh-CN" altLang="en-US" dirty="0"/>
              <a:t>日志里需要显示时间以及输出日志的文件名和行号</a:t>
            </a:r>
            <a:endParaRPr lang="en-US" altLang="zh-CN" dirty="0"/>
          </a:p>
          <a:p>
            <a:pPr lvl="1"/>
            <a:r>
              <a:rPr lang="zh-CN" altLang="en-US" dirty="0"/>
              <a:t>并发调用，多协程写同一个日志文件</a:t>
            </a:r>
            <a:endParaRPr lang="en-US" altLang="zh-CN" dirty="0"/>
          </a:p>
          <a:p>
            <a:pPr lvl="1"/>
            <a:r>
              <a:rPr lang="zh-CN" altLang="en-US" dirty="0"/>
              <a:t>日志分割，通常一天一个日志文件，日志量太大时也可一小时一个日志文件</a:t>
            </a:r>
            <a:endParaRPr lang="en-US" altLang="zh-CN" dirty="0"/>
          </a:p>
          <a:p>
            <a:pPr lvl="1"/>
            <a:r>
              <a:rPr lang="zh-CN" altLang="en-US" dirty="0"/>
              <a:t>太久的日志文件需要定期清理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96BA2B-C898-706B-856E-81C43F5E37A1}"/>
              </a:ext>
            </a:extLst>
          </p:cNvPr>
          <p:cNvSpPr txBox="1"/>
          <p:nvPr/>
        </p:nvSpPr>
        <p:spPr>
          <a:xfrm>
            <a:off x="838200" y="5469077"/>
            <a:ext cx="10341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time=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"2023-06-22 15:23:25"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level=info msg=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Orisun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main.main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file=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"D:/go_project/training_project/est.go:8"</a:t>
            </a:r>
            <a:endParaRPr lang="en-US" altLang="zh-CN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71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A0EEE-03CE-FCD0-356C-91E25912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logrus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3B96CA-2ABB-0A2A-506F-6F9EBA7C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LogRus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logrus.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LogRus.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SetLevel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logrus.InfoLevel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LogRus.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logrus.TextFormatter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TimestampFormat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"2006-01-02 15:04:05.000"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显示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ms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logFile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"log/biz.log"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fout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rotatelogs.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logFile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".%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Y%m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%H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                    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指定日志文件的路径和名称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rotatelogs.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WithLinkName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logFile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    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为最新的一份日志创建软链接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rotatelogs.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WithRotationTime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time.Hour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每隔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小时生成一份新的日志文件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rotatelogs.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WithMaxAge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time.Hour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  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只留最近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天的日志，或使用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WithRotationCount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只保留最近的几份日志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err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panic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(err)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LogRus.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SetOutput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fout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  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设置日志文件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LogRus.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SetReportCaller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输出是从哪里调起的日志打印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LogRus.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Orisun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6277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3F1E5-85FD-500D-181E-459327C1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自行实现</a:t>
            </a:r>
            <a:r>
              <a:rPr lang="en-US" altLang="zh-CN" dirty="0"/>
              <a:t>logger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BD3494-98D1-349F-1634-6C27B3BC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8767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Go</a:t>
            </a:r>
            <a:r>
              <a:rPr lang="zh-CN" altLang="en-US" dirty="0"/>
              <a:t>语言标准库</a:t>
            </a:r>
            <a:r>
              <a:rPr lang="en-US" altLang="zh-CN" dirty="0"/>
              <a:t>log</a:t>
            </a:r>
            <a:r>
              <a:rPr lang="zh-CN" altLang="en-US" dirty="0"/>
              <a:t>支持日志前缀，支持输出时间和文件名，支持并发调用。但它打印的文件名是最终调用</a:t>
            </a:r>
            <a:r>
              <a:rPr lang="en-US" altLang="zh-CN" dirty="0"/>
              <a:t>log</a:t>
            </a:r>
            <a:r>
              <a:rPr lang="zh-CN" altLang="en-US" dirty="0"/>
              <a:t>包函数的代码所在的文件，不是最初发起日志打印的地方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runtime.Caller</a:t>
            </a:r>
            <a:r>
              <a:rPr lang="zh-CN" altLang="en-US" dirty="0"/>
              <a:t>，从调用堆栈里获得最初发起日志打印的文件名及行号</a:t>
            </a:r>
            <a:endParaRPr lang="en-US" altLang="zh-CN" dirty="0"/>
          </a:p>
          <a:p>
            <a:r>
              <a:rPr lang="zh-CN" altLang="en-US" dirty="0"/>
              <a:t>创建多个</a:t>
            </a:r>
            <a:r>
              <a:rPr lang="en-US" altLang="zh-CN" dirty="0" err="1"/>
              <a:t>log.Logger</a:t>
            </a:r>
            <a:r>
              <a:rPr lang="zh-CN" altLang="en-US" dirty="0"/>
              <a:t>，分别对应不同的日志级别，带不同的前缀</a:t>
            </a:r>
            <a:endParaRPr lang="en-US" altLang="zh-CN" dirty="0"/>
          </a:p>
          <a:p>
            <a:r>
              <a:rPr lang="zh-CN" altLang="en-US" dirty="0"/>
              <a:t>打印日志前判断是否需要启用一个新的日志文件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9169CB2-305F-E1E8-EFF3-0E7A2E06B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297822"/>
              </p:ext>
            </p:extLst>
          </p:nvPr>
        </p:nvGraphicFramePr>
        <p:xfrm>
          <a:off x="2894717" y="5013297"/>
          <a:ext cx="8128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096395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49248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45276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86375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ns/op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B/op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allocs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/op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3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logrus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107739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2715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27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自行实现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logger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13536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1024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493066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95B2FC6-CACE-3120-7EB1-34F8662CFB03}"/>
              </a:ext>
            </a:extLst>
          </p:cNvPr>
          <p:cNvSpPr txBox="1"/>
          <p:nvPr/>
        </p:nvSpPr>
        <p:spPr>
          <a:xfrm>
            <a:off x="1582309" y="54386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基准测试</a:t>
            </a:r>
          </a:p>
        </p:txBody>
      </p:sp>
    </p:spTree>
    <p:extLst>
      <p:ext uri="{BB962C8B-B14F-4D97-AF65-F5344CB8AC3E}">
        <p14:creationId xmlns:p14="http://schemas.microsoft.com/office/powerpoint/2010/main" val="1374702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ED984-D8AF-2BCE-0352-6A2404D1C8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UDP</a:t>
            </a:r>
            <a:r>
              <a:rPr lang="zh-CN" altLang="en-US" dirty="0"/>
              <a:t>的日志收集器</a:t>
            </a:r>
          </a:p>
        </p:txBody>
      </p:sp>
    </p:spTree>
    <p:extLst>
      <p:ext uri="{BB962C8B-B14F-4D97-AF65-F5344CB8AC3E}">
        <p14:creationId xmlns:p14="http://schemas.microsoft.com/office/powerpoint/2010/main" val="695261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C1927-FF61-FF87-5DCF-A9C64139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通信协议层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D520968-E8C9-454B-114E-BD1BA1DB2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4479"/>
              </p:ext>
            </p:extLst>
          </p:nvPr>
        </p:nvGraphicFramePr>
        <p:xfrm>
          <a:off x="1562100" y="1690688"/>
          <a:ext cx="2033629" cy="3905787"/>
        </p:xfrm>
        <a:graphic>
          <a:graphicData uri="http://schemas.openxmlformats.org/drawingml/2006/table">
            <a:tbl>
              <a:tblPr firstRow="1" bandRow="1"/>
              <a:tblGrid>
                <a:gridCol w="2033629">
                  <a:extLst>
                    <a:ext uri="{9D8B030D-6E8A-4147-A177-3AD203B41FA5}">
                      <a16:colId xmlns:a16="http://schemas.microsoft.com/office/drawing/2014/main" val="827133397"/>
                    </a:ext>
                  </a:extLst>
                </a:gridCol>
              </a:tblGrid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应用层</a:t>
                      </a:r>
                      <a:endParaRPr lang="zh-CN" altLang="en-US" sz="20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75866" marR="75866" marT="37933" marB="3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014189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表示层</a:t>
                      </a:r>
                      <a:endParaRPr lang="zh-CN" altLang="en-US" sz="20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75866" marR="75866" marT="37933" marB="3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402540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会话层</a:t>
                      </a:r>
                      <a:endParaRPr lang="zh-CN" altLang="en-US" sz="20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75866" marR="75866" marT="37933" marB="3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959732"/>
                  </a:ext>
                </a:extLst>
              </a:tr>
              <a:tr h="6097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传输层</a:t>
                      </a:r>
                      <a:endParaRPr lang="en-US" altLang="zh-CN" sz="20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500" b="0" i="0" u="none" strike="noStrike" kern="12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75866" marR="75866" marT="37933" marB="3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296072"/>
                  </a:ext>
                </a:extLst>
              </a:tr>
              <a:tr h="6097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网络层</a:t>
                      </a:r>
                      <a:endParaRPr lang="en-US" altLang="zh-CN" sz="20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500" b="0" i="0" u="none" strike="noStrike" kern="12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75866" marR="75866" marT="37933" marB="3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463064"/>
                  </a:ext>
                </a:extLst>
              </a:tr>
              <a:tr h="6097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数据链路层</a:t>
                      </a:r>
                      <a:endParaRPr lang="en-US" altLang="zh-CN" sz="20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en-US" altLang="zh-CN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frame</a:t>
                      </a:r>
                      <a:endParaRPr lang="zh-CN" altLang="en-US" sz="1500" b="0" i="0" u="none" strike="noStrike" kern="12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75866" marR="75866" marT="37933" marB="3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129812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物理层</a:t>
                      </a:r>
                    </a:p>
                  </a:txBody>
                  <a:tcPr marL="75866" marR="75866" marT="37933" marB="3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95148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AA45864-5BD5-7420-81C9-B97B86E3E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31396"/>
              </p:ext>
            </p:extLst>
          </p:nvPr>
        </p:nvGraphicFramePr>
        <p:xfrm>
          <a:off x="4775200" y="1690688"/>
          <a:ext cx="2033629" cy="3897313"/>
        </p:xfrm>
        <a:graphic>
          <a:graphicData uri="http://schemas.openxmlformats.org/drawingml/2006/table">
            <a:tbl>
              <a:tblPr firstRow="1" bandRow="1"/>
              <a:tblGrid>
                <a:gridCol w="2033629">
                  <a:extLst>
                    <a:ext uri="{9D8B030D-6E8A-4147-A177-3AD203B41FA5}">
                      <a16:colId xmlns:a16="http://schemas.microsoft.com/office/drawing/2014/main" val="827133397"/>
                    </a:ext>
                  </a:extLst>
                </a:gridCol>
              </a:tblGrid>
              <a:tr h="15932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应用层</a:t>
                      </a:r>
                      <a:endParaRPr lang="en-US" altLang="zh-CN" sz="20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datagram</a:t>
                      </a:r>
                      <a:endParaRPr lang="zh-CN" altLang="en-US" sz="20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75866" marR="75866" marT="37933" marB="3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014189"/>
                  </a:ext>
                </a:extLst>
              </a:tr>
              <a:tr h="620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传输层</a:t>
                      </a:r>
                      <a:endParaRPr lang="en-US" altLang="zh-CN" sz="20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en-US" altLang="zh-CN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segment</a:t>
                      </a:r>
                      <a:endParaRPr lang="zh-CN" altLang="en-US" sz="1500" b="0" i="0" u="none" strike="noStrike" kern="12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75866" marR="75866" marT="37933" marB="3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296072"/>
                  </a:ext>
                </a:extLst>
              </a:tr>
              <a:tr h="620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网络层</a:t>
                      </a:r>
                      <a:endParaRPr lang="en-US" altLang="zh-CN" sz="20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en-US" altLang="zh-CN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packet</a:t>
                      </a:r>
                      <a:endParaRPr lang="zh-CN" altLang="en-US" sz="1500" b="0" i="0" u="none" strike="noStrike" kern="1200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marL="75866" marR="75866" marT="37933" marB="3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463064"/>
                  </a:ext>
                </a:extLst>
              </a:tr>
              <a:tr h="1062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网络接口层</a:t>
                      </a:r>
                    </a:p>
                  </a:txBody>
                  <a:tcPr marL="75866" marR="75866" marT="37933" marB="3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12981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72488298-D756-A7A5-F6FF-2349CFA1C88A}"/>
              </a:ext>
            </a:extLst>
          </p:cNvPr>
          <p:cNvSpPr/>
          <p:nvPr/>
        </p:nvSpPr>
        <p:spPr>
          <a:xfrm>
            <a:off x="2020908" y="5596475"/>
            <a:ext cx="111601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OSI</a:t>
            </a:r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0F84BB-42FF-085F-7965-C824199E0A6A}"/>
              </a:ext>
            </a:extLst>
          </p:cNvPr>
          <p:cNvSpPr/>
          <p:nvPr/>
        </p:nvSpPr>
        <p:spPr>
          <a:xfrm>
            <a:off x="5034434" y="5596475"/>
            <a:ext cx="151515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TCP/IP</a:t>
            </a:r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F49463-A683-6629-3D9C-962C65A5A917}"/>
              </a:ext>
            </a:extLst>
          </p:cNvPr>
          <p:cNvSpPr/>
          <p:nvPr/>
        </p:nvSpPr>
        <p:spPr>
          <a:xfrm>
            <a:off x="6820596" y="2002687"/>
            <a:ext cx="691215" cy="101566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</a:t>
            </a:r>
          </a:p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ftp</a:t>
            </a:r>
          </a:p>
          <a:p>
            <a:r>
              <a:rPr kumimoji="1"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ssh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BF7A42-7CF8-826A-2747-958D043AA134}"/>
              </a:ext>
            </a:extLst>
          </p:cNvPr>
          <p:cNvSpPr/>
          <p:nvPr/>
        </p:nvSpPr>
        <p:spPr>
          <a:xfrm>
            <a:off x="6805335" y="3385400"/>
            <a:ext cx="1144865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tcp</a:t>
            </a:r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kumimoji="1"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udp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F18B0E-0A35-05D3-40D0-30FABDA03A05}"/>
              </a:ext>
            </a:extLst>
          </p:cNvPr>
          <p:cNvSpPr/>
          <p:nvPr/>
        </p:nvSpPr>
        <p:spPr>
          <a:xfrm>
            <a:off x="6821529" y="3990605"/>
            <a:ext cx="41389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ip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46BC7B-89B4-2EE1-ED60-B0A8E976EEDC}"/>
              </a:ext>
            </a:extLst>
          </p:cNvPr>
          <p:cNvSpPr/>
          <p:nvPr/>
        </p:nvSpPr>
        <p:spPr>
          <a:xfrm>
            <a:off x="6819463" y="4731730"/>
            <a:ext cx="1225014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Ethernet</a:t>
            </a:r>
          </a:p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ATM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D4D1F4-685E-3221-AF21-7550B25F2807}"/>
              </a:ext>
            </a:extLst>
          </p:cNvPr>
          <p:cNvSpPr/>
          <p:nvPr/>
        </p:nvSpPr>
        <p:spPr>
          <a:xfrm>
            <a:off x="8176844" y="4885618"/>
            <a:ext cx="2270173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MTU</a:t>
            </a:r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最大传输单元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BFBD68-CDF1-ABDF-5293-4D6B1DC8661F}"/>
              </a:ext>
            </a:extLst>
          </p:cNvPr>
          <p:cNvSpPr/>
          <p:nvPr/>
        </p:nvSpPr>
        <p:spPr>
          <a:xfrm>
            <a:off x="8176844" y="3385400"/>
            <a:ext cx="223651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MSS</a:t>
            </a:r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最大分段大小</a:t>
            </a:r>
          </a:p>
        </p:txBody>
      </p:sp>
    </p:spTree>
    <p:extLst>
      <p:ext uri="{BB962C8B-B14F-4D97-AF65-F5344CB8AC3E}">
        <p14:creationId xmlns:p14="http://schemas.microsoft.com/office/powerpoint/2010/main" val="218361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4D487-2143-B640-6B60-1FE113B8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并行读写目录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B1389C-121A-B297-EDA2-F1CBB1920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1285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IO</a:t>
            </a:r>
            <a:r>
              <a:rPr lang="zh-CN" altLang="en-US" dirty="0"/>
              <a:t>操作是非常慢的，且</a:t>
            </a:r>
            <a:r>
              <a:rPr lang="en-US" altLang="zh-CN" dirty="0"/>
              <a:t>CPU</a:t>
            </a:r>
            <a:r>
              <a:rPr lang="zh-CN" altLang="en-US" dirty="0"/>
              <a:t>占用不高。当有大量文件需要处理时。可以为每个文件单独开一个协程并行处理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err="1"/>
              <a:t>filepath</a:t>
            </a:r>
            <a:r>
              <a:rPr lang="zh-CN" altLang="en-US" dirty="0"/>
              <a:t>包下的</a:t>
            </a:r>
            <a:r>
              <a:rPr lang="en-US" altLang="zh-CN" dirty="0"/>
              <a:t>Walk</a:t>
            </a:r>
            <a:r>
              <a:rPr lang="zh-CN" altLang="en-US" dirty="0"/>
              <a:t>和</a:t>
            </a:r>
            <a:r>
              <a:rPr lang="en-US" altLang="zh-CN" dirty="0" err="1"/>
              <a:t>WalkDir</a:t>
            </a:r>
            <a:r>
              <a:rPr lang="zh-CN" altLang="en-US" dirty="0"/>
              <a:t>都可以递归地遍历一个目录下的所有子文件，后者效率更高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7DFBE6-F377-671B-3F51-E745E16D4F94}"/>
              </a:ext>
            </a:extLst>
          </p:cNvPr>
          <p:cNvSpPr txBox="1"/>
          <p:nvPr/>
        </p:nvSpPr>
        <p:spPr>
          <a:xfrm>
            <a:off x="4658802" y="1825625"/>
            <a:ext cx="669499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递归遍历目录，返回下面的所有文件（不包含文件夹）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ListDir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[]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files := make([]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WalkDir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内部会递归遍历目录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filepath.WalkDir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(path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fs.DirEntry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err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WalkDir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比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Walk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更高效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err !=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err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info, err :=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d.Info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err !=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err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info.Mode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IsRegular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files = append(files, path)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//path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里包含完整的文件路径和文件名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files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9171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B546E-6244-CE08-DBAC-664D582F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 request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81A68F2-C346-EBD4-C096-357A028442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32278"/>
              </p:ext>
            </p:extLst>
          </p:nvPr>
        </p:nvGraphicFramePr>
        <p:xfrm>
          <a:off x="838200" y="2279737"/>
          <a:ext cx="8655486" cy="306488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16067">
                  <a:extLst>
                    <a:ext uri="{9D8B030D-6E8A-4147-A177-3AD203B41FA5}">
                      <a16:colId xmlns:a16="http://schemas.microsoft.com/office/drawing/2014/main" val="3674360838"/>
                    </a:ext>
                  </a:extLst>
                </a:gridCol>
                <a:gridCol w="964504">
                  <a:extLst>
                    <a:ext uri="{9D8B030D-6E8A-4147-A177-3AD203B41FA5}">
                      <a16:colId xmlns:a16="http://schemas.microsoft.com/office/drawing/2014/main" val="3240112822"/>
                    </a:ext>
                  </a:extLst>
                </a:gridCol>
                <a:gridCol w="1028923">
                  <a:extLst>
                    <a:ext uri="{9D8B030D-6E8A-4147-A177-3AD203B41FA5}">
                      <a16:colId xmlns:a16="http://schemas.microsoft.com/office/drawing/2014/main" val="540974023"/>
                    </a:ext>
                  </a:extLst>
                </a:gridCol>
                <a:gridCol w="1236498">
                  <a:extLst>
                    <a:ext uri="{9D8B030D-6E8A-4147-A177-3AD203B41FA5}">
                      <a16:colId xmlns:a16="http://schemas.microsoft.com/office/drawing/2014/main" val="3121783490"/>
                    </a:ext>
                  </a:extLst>
                </a:gridCol>
                <a:gridCol w="1943324">
                  <a:extLst>
                    <a:ext uri="{9D8B030D-6E8A-4147-A177-3AD203B41FA5}">
                      <a16:colId xmlns:a16="http://schemas.microsoft.com/office/drawing/2014/main" val="1190821987"/>
                    </a:ext>
                  </a:extLst>
                </a:gridCol>
                <a:gridCol w="901874">
                  <a:extLst>
                    <a:ext uri="{9D8B030D-6E8A-4147-A177-3AD203B41FA5}">
                      <a16:colId xmlns:a16="http://schemas.microsoft.com/office/drawing/2014/main" val="1915037811"/>
                    </a:ext>
                  </a:extLst>
                </a:gridCol>
                <a:gridCol w="864296">
                  <a:extLst>
                    <a:ext uri="{9D8B030D-6E8A-4147-A177-3AD203B41FA5}">
                      <a16:colId xmlns:a16="http://schemas.microsoft.com/office/drawing/2014/main" val="600450215"/>
                    </a:ext>
                  </a:extLst>
                </a:gridCol>
              </a:tblGrid>
              <a:tr h="5838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请求方法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空格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URL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空格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协议版本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\r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196627"/>
                  </a:ext>
                </a:extLst>
              </a:tr>
              <a:tr h="4110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字段名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: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值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\r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57542"/>
                  </a:ext>
                </a:extLst>
              </a:tr>
              <a:tr h="663386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3103" marR="103103" marT="51552" marB="51552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362807"/>
                  </a:ext>
                </a:extLst>
              </a:tr>
              <a:tr h="4110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字段名</a:t>
                      </a:r>
                      <a:endParaRPr lang="zh-CN" alt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:</a:t>
                      </a:r>
                      <a:endParaRPr lang="en-US" altLang="zh-CN" sz="2400" b="0" i="0" u="none" strike="noStrike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值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\r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129020"/>
                  </a:ext>
                </a:extLst>
              </a:tr>
              <a:tr h="411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\r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101816"/>
                  </a:ext>
                </a:extLst>
              </a:tr>
              <a:tr h="41109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请求正文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4930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B4468D7-231D-F2DA-3856-BF97049566A8}"/>
              </a:ext>
            </a:extLst>
          </p:cNvPr>
          <p:cNvSpPr txBox="1"/>
          <p:nvPr/>
        </p:nvSpPr>
        <p:spPr>
          <a:xfrm>
            <a:off x="9493686" y="23173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FEF3A7-0CFC-CCFE-2BB5-C2B35829178F}"/>
              </a:ext>
            </a:extLst>
          </p:cNvPr>
          <p:cNvSpPr txBox="1"/>
          <p:nvPr/>
        </p:nvSpPr>
        <p:spPr>
          <a:xfrm>
            <a:off x="9814774" y="34100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请求头</a:t>
            </a: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1042ADD0-1D8D-C89C-1E49-E797DD494525}"/>
              </a:ext>
            </a:extLst>
          </p:cNvPr>
          <p:cNvSpPr/>
          <p:nvPr/>
        </p:nvSpPr>
        <p:spPr>
          <a:xfrm>
            <a:off x="9519780" y="2856600"/>
            <a:ext cx="307099" cy="1615192"/>
          </a:xfrm>
          <a:prstGeom prst="rightBrace">
            <a:avLst>
              <a:gd name="adj1" fmla="val 28264"/>
              <a:gd name="adj2" fmla="val 47613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B1A2D6-CADC-7546-5FA0-3B57697E9F9D}"/>
              </a:ext>
            </a:extLst>
          </p:cNvPr>
          <p:cNvSpPr txBox="1"/>
          <p:nvPr/>
        </p:nvSpPr>
        <p:spPr>
          <a:xfrm>
            <a:off x="9519780" y="444826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空行</a:t>
            </a:r>
          </a:p>
        </p:txBody>
      </p:sp>
    </p:spTree>
    <p:extLst>
      <p:ext uri="{BB962C8B-B14F-4D97-AF65-F5344CB8AC3E}">
        <p14:creationId xmlns:p14="http://schemas.microsoft.com/office/powerpoint/2010/main" val="2396466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98D42-5672-3A1C-EB02-C97F9061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TCP</a:t>
            </a:r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协议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1F6107D-B95E-0DB3-12E5-5C7C5F994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7007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MSS=MTU-</a:t>
            </a:r>
            <a:r>
              <a:rPr kumimoji="1" lang="en-US" altLang="zh-CN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ip</a:t>
            </a:r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首部</a:t>
            </a:r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-</a:t>
            </a:r>
            <a:r>
              <a:rPr kumimoji="1" lang="en-US" altLang="zh-CN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tcp</a:t>
            </a:r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首部，</a:t>
            </a:r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MTU</a:t>
            </a:r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视网络接口层的不同而不同</a:t>
            </a:r>
            <a:endParaRPr kumimoji="1"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TCP</a:t>
            </a:r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在建立连接时通常需要协商双方的</a:t>
            </a:r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MSS</a:t>
            </a:r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值</a:t>
            </a:r>
            <a:endParaRPr kumimoji="1"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应用层传输的数据大于</a:t>
            </a:r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MSS</a:t>
            </a:r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时需要分段</a:t>
            </a:r>
            <a:endParaRPr kumimoji="1"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B27BCDB-2824-67F2-2F37-240A959A5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028637"/>
              </p:ext>
            </p:extLst>
          </p:nvPr>
        </p:nvGraphicFramePr>
        <p:xfrm>
          <a:off x="2032000" y="4559300"/>
          <a:ext cx="8128000" cy="622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1142780507"/>
                    </a:ext>
                  </a:extLst>
                </a:gridCol>
                <a:gridCol w="5905500">
                  <a:extLst>
                    <a:ext uri="{9D8B030D-6E8A-4147-A177-3AD203B41FA5}">
                      <a16:colId xmlns:a16="http://schemas.microsoft.com/office/drawing/2014/main" val="3793754716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TCP</a:t>
                      </a:r>
                      <a:r>
                        <a:rPr lang="zh-CN" altLang="en-US" sz="2400" b="0" i="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首部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TCP</a:t>
                      </a:r>
                      <a:r>
                        <a:rPr lang="zh-CN" altLang="en-US" sz="2400" b="0" i="0" kern="120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数据部分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879055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D65F080-F5F1-B0E1-39E0-F89223F855E9}"/>
              </a:ext>
            </a:extLst>
          </p:cNvPr>
          <p:cNvSpPr/>
          <p:nvPr/>
        </p:nvSpPr>
        <p:spPr>
          <a:xfrm>
            <a:off x="4212737" y="3996275"/>
            <a:ext cx="3445174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TCP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报文</a:t>
            </a:r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(segment)</a:t>
            </a:r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格式</a:t>
            </a: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04B15A0B-5B98-8619-62A9-BD270DB9600D}"/>
              </a:ext>
            </a:extLst>
          </p:cNvPr>
          <p:cNvSpPr/>
          <p:nvPr/>
        </p:nvSpPr>
        <p:spPr>
          <a:xfrm rot="16200000" flipH="1">
            <a:off x="7031277" y="2506664"/>
            <a:ext cx="402745" cy="5854700"/>
          </a:xfrm>
          <a:prstGeom prst="rightBrace">
            <a:avLst>
              <a:gd name="adj1" fmla="val 61028"/>
              <a:gd name="adj2" fmla="val 50608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D59464-A24B-1BA0-7AAC-5D535785B0D2}"/>
              </a:ext>
            </a:extLst>
          </p:cNvPr>
          <p:cNvSpPr/>
          <p:nvPr/>
        </p:nvSpPr>
        <p:spPr>
          <a:xfrm>
            <a:off x="6438837" y="5686426"/>
            <a:ext cx="1571263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不能超过</a:t>
            </a:r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MSS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74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5F4CB-A2A7-BC7C-B1A6-F37F5B4E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TCP</a:t>
            </a:r>
            <a:r>
              <a:rPr kumimoji="1" lang="zh-CN" altLang="en-US" dirty="0"/>
              <a:t>首部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96BC92D-A495-A8CC-8077-F8075DC93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68269"/>
              </p:ext>
            </p:extLst>
          </p:nvPr>
        </p:nvGraphicFramePr>
        <p:xfrm>
          <a:off x="1660763" y="1612900"/>
          <a:ext cx="8870473" cy="452213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92606">
                  <a:extLst>
                    <a:ext uri="{9D8B030D-6E8A-4147-A177-3AD203B41FA5}">
                      <a16:colId xmlns:a16="http://schemas.microsoft.com/office/drawing/2014/main" val="180853515"/>
                    </a:ext>
                  </a:extLst>
                </a:gridCol>
                <a:gridCol w="1611130">
                  <a:extLst>
                    <a:ext uri="{9D8B030D-6E8A-4147-A177-3AD203B41FA5}">
                      <a16:colId xmlns:a16="http://schemas.microsoft.com/office/drawing/2014/main" val="3181465819"/>
                    </a:ext>
                  </a:extLst>
                </a:gridCol>
                <a:gridCol w="320991">
                  <a:extLst>
                    <a:ext uri="{9D8B030D-6E8A-4147-A177-3AD203B41FA5}">
                      <a16:colId xmlns:a16="http://schemas.microsoft.com/office/drawing/2014/main" val="3522433344"/>
                    </a:ext>
                  </a:extLst>
                </a:gridCol>
                <a:gridCol w="320991">
                  <a:extLst>
                    <a:ext uri="{9D8B030D-6E8A-4147-A177-3AD203B41FA5}">
                      <a16:colId xmlns:a16="http://schemas.microsoft.com/office/drawing/2014/main" val="2080348044"/>
                    </a:ext>
                  </a:extLst>
                </a:gridCol>
                <a:gridCol w="320991">
                  <a:extLst>
                    <a:ext uri="{9D8B030D-6E8A-4147-A177-3AD203B41FA5}">
                      <a16:colId xmlns:a16="http://schemas.microsoft.com/office/drawing/2014/main" val="2583669067"/>
                    </a:ext>
                  </a:extLst>
                </a:gridCol>
                <a:gridCol w="320991">
                  <a:extLst>
                    <a:ext uri="{9D8B030D-6E8A-4147-A177-3AD203B41FA5}">
                      <a16:colId xmlns:a16="http://schemas.microsoft.com/office/drawing/2014/main" val="50450264"/>
                    </a:ext>
                  </a:extLst>
                </a:gridCol>
                <a:gridCol w="320991">
                  <a:extLst>
                    <a:ext uri="{9D8B030D-6E8A-4147-A177-3AD203B41FA5}">
                      <a16:colId xmlns:a16="http://schemas.microsoft.com/office/drawing/2014/main" val="3165550966"/>
                    </a:ext>
                  </a:extLst>
                </a:gridCol>
                <a:gridCol w="314818">
                  <a:extLst>
                    <a:ext uri="{9D8B030D-6E8A-4147-A177-3AD203B41FA5}">
                      <a16:colId xmlns:a16="http://schemas.microsoft.com/office/drawing/2014/main" val="2416793002"/>
                    </a:ext>
                  </a:extLst>
                </a:gridCol>
                <a:gridCol w="4246964">
                  <a:extLst>
                    <a:ext uri="{9D8B030D-6E8A-4147-A177-3AD203B41FA5}">
                      <a16:colId xmlns:a16="http://schemas.microsoft.com/office/drawing/2014/main" val="2140845423"/>
                    </a:ext>
                  </a:extLst>
                </a:gridCol>
              </a:tblGrid>
              <a:tr h="395342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源端口</a:t>
                      </a:r>
                      <a:r>
                        <a:rPr lang="en-US" altLang="zh-CN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(2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B)</a:t>
                      </a:r>
                    </a:p>
                  </a:txBody>
                  <a:tcPr marL="177904" marR="177904" marT="88952" marB="88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目的端口</a:t>
                      </a:r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(2</a:t>
                      </a: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B)</a:t>
                      </a:r>
                    </a:p>
                  </a:txBody>
                  <a:tcPr marL="18532" marR="18532" marT="185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472940"/>
                  </a:ext>
                </a:extLst>
              </a:tr>
              <a:tr h="395342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序号</a:t>
                      </a:r>
                    </a:p>
                  </a:txBody>
                  <a:tcPr marL="177904" marR="177904" marT="88952" marB="88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69495"/>
                  </a:ext>
                </a:extLst>
              </a:tr>
              <a:tr h="395342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确认号</a:t>
                      </a:r>
                    </a:p>
                  </a:txBody>
                  <a:tcPr marL="177904" marR="177904" marT="88952" marB="88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762943"/>
                  </a:ext>
                </a:extLst>
              </a:tr>
              <a:tr h="3953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数据</a:t>
                      </a:r>
                      <a:b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</a:br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偏移</a:t>
                      </a:r>
                      <a:b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</a:br>
                      <a:r>
                        <a:rPr lang="en-US" altLang="zh-CN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(4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b)</a:t>
                      </a:r>
                    </a:p>
                  </a:txBody>
                  <a:tcPr marL="177904" marR="177904" marT="88952" marB="88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保留</a:t>
                      </a:r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(6</a:t>
                      </a: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b)</a:t>
                      </a:r>
                    </a:p>
                  </a:txBody>
                  <a:tcPr marL="177904" marR="177904" marT="88952" marB="88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tcp flgas</a:t>
                      </a:r>
                    </a:p>
                  </a:txBody>
                  <a:tcPr marL="177904" marR="177904" marT="88952" marB="88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窗口</a:t>
                      </a:r>
                    </a:p>
                  </a:txBody>
                  <a:tcPr marL="177904" marR="177904" marT="88952" marB="88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586174"/>
                  </a:ext>
                </a:extLst>
              </a:tr>
              <a:tr h="12601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URG</a:t>
                      </a:r>
                    </a:p>
                  </a:txBody>
                  <a:tcPr marL="18532" marR="18532" marT="185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ACK</a:t>
                      </a:r>
                    </a:p>
                  </a:txBody>
                  <a:tcPr marL="18532" marR="18532" marT="185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PSH</a:t>
                      </a:r>
                    </a:p>
                  </a:txBody>
                  <a:tcPr marL="18532" marR="18532" marT="185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RST</a:t>
                      </a:r>
                    </a:p>
                  </a:txBody>
                  <a:tcPr marL="18532" marR="18532" marT="185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SYN</a:t>
                      </a:r>
                    </a:p>
                  </a:txBody>
                  <a:tcPr marL="18532" marR="18532" marT="185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F</a:t>
                      </a:r>
                    </a:p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IN</a:t>
                      </a:r>
                    </a:p>
                  </a:txBody>
                  <a:tcPr marL="18532" marR="18532" marT="185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296962"/>
                  </a:ext>
                </a:extLst>
              </a:tr>
              <a:tr h="395342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检验和</a:t>
                      </a:r>
                    </a:p>
                  </a:txBody>
                  <a:tcPr marL="177904" marR="177904" marT="88952" marB="88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紧急指针</a:t>
                      </a:r>
                    </a:p>
                  </a:txBody>
                  <a:tcPr marL="18532" marR="18532" marT="185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379730"/>
                  </a:ext>
                </a:extLst>
              </a:tr>
              <a:tr h="395342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TCP</a:t>
                      </a:r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选项</a:t>
                      </a:r>
                    </a:p>
                  </a:txBody>
                  <a:tcPr marL="177904" marR="177904" marT="88952" marB="88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28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339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B9644-07D1-7D1F-0699-BB757CAB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TCP</a:t>
            </a:r>
            <a:r>
              <a:rPr kumimoji="1" lang="zh-CN" altLang="en-US" dirty="0"/>
              <a:t>首部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09F26-E6E6-616C-3476-E58EECBF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/>
              <a:t>前</a:t>
            </a:r>
            <a:r>
              <a:rPr kumimoji="1" lang="en-US" altLang="zh-CN" dirty="0"/>
              <a:t>20</a:t>
            </a:r>
            <a:r>
              <a:rPr kumimoji="1" lang="zh-CN" altLang="en-US" dirty="0"/>
              <a:t>个字节是固定的，后面还</a:t>
            </a:r>
            <a:r>
              <a:rPr kumimoji="1" lang="en-US" altLang="zh-CN" dirty="0"/>
              <a:t>4N</a:t>
            </a:r>
            <a:r>
              <a:rPr kumimoji="1" lang="zh-CN" altLang="en-US" dirty="0"/>
              <a:t>个可选字节（</a:t>
            </a:r>
            <a:r>
              <a:rPr kumimoji="1" lang="en-US" altLang="zh-CN" dirty="0"/>
              <a:t>TCP</a:t>
            </a:r>
            <a:r>
              <a:rPr kumimoji="1" lang="zh-CN" altLang="en-US" dirty="0"/>
              <a:t>选项）。</a:t>
            </a:r>
            <a:endParaRPr kumimoji="1" lang="en-US" altLang="zh-CN" dirty="0"/>
          </a:p>
          <a:p>
            <a:pPr>
              <a:lnSpc>
                <a:spcPct val="110000"/>
              </a:lnSpc>
            </a:pPr>
            <a:r>
              <a:rPr kumimoji="1" lang="zh-CN" altLang="en-US" dirty="0"/>
              <a:t>数据偏移：</a:t>
            </a:r>
            <a:r>
              <a:rPr kumimoji="1" lang="en-US" altLang="zh-CN" dirty="0"/>
              <a:t>TCP</a:t>
            </a:r>
            <a:r>
              <a:rPr kumimoji="1" lang="zh-CN" altLang="en-US" dirty="0"/>
              <a:t>数据部分距</a:t>
            </a:r>
            <a:r>
              <a:rPr kumimoji="1" lang="en-US" altLang="zh-CN" dirty="0"/>
              <a:t>TCP</a:t>
            </a:r>
            <a:r>
              <a:rPr kumimoji="1" lang="zh-CN" altLang="en-US" dirty="0"/>
              <a:t>开头的偏移量（一个偏移量是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</a:t>
            </a:r>
            <a:r>
              <a:rPr kumimoji="1" lang="en-US" altLang="zh-CN" dirty="0"/>
              <a:t> TCP</a:t>
            </a:r>
            <a:r>
              <a:rPr kumimoji="1" lang="zh-CN" altLang="en-US" dirty="0"/>
              <a:t>选项占</a:t>
            </a:r>
            <a:r>
              <a:rPr kumimoji="1" lang="en-US" altLang="zh-CN" dirty="0"/>
              <a:t>4N</a:t>
            </a:r>
            <a:r>
              <a:rPr kumimoji="1" lang="zh-CN" altLang="en-US" dirty="0"/>
              <a:t>个字节），亦即</a:t>
            </a:r>
            <a:r>
              <a:rPr kumimoji="1" lang="en-US" altLang="zh-CN" dirty="0"/>
              <a:t>TCP</a:t>
            </a:r>
            <a:r>
              <a:rPr kumimoji="1" lang="zh-CN" altLang="en-US" dirty="0"/>
              <a:t>首部的长度。所以</a:t>
            </a:r>
            <a:r>
              <a:rPr kumimoji="1" lang="en-US" altLang="zh-CN" dirty="0"/>
              <a:t>TCP</a:t>
            </a:r>
            <a:r>
              <a:rPr kumimoji="1" lang="zh-CN" altLang="en-US" dirty="0"/>
              <a:t>首部的最大长度是</a:t>
            </a:r>
            <a:r>
              <a:rPr kumimoji="1" lang="en-US" altLang="zh-CN" dirty="0"/>
              <a:t>15</a:t>
            </a:r>
            <a:r>
              <a:rPr kumimoji="1" lang="zh-CN" altLang="en-US" dirty="0"/>
              <a:t>*</a:t>
            </a:r>
            <a:r>
              <a:rPr kumimoji="1" lang="en-US" altLang="zh-CN" dirty="0"/>
              <a:t>4=60</a:t>
            </a:r>
            <a:r>
              <a:rPr kumimoji="1" lang="zh-CN" altLang="en-US" dirty="0"/>
              <a:t>个字节，即</a:t>
            </a:r>
            <a:r>
              <a:rPr kumimoji="1" lang="en-US" altLang="zh-CN" dirty="0"/>
              <a:t>TCP</a:t>
            </a:r>
            <a:r>
              <a:rPr kumimoji="1" lang="zh-CN" altLang="en-US" dirty="0"/>
              <a:t>选项最多有</a:t>
            </a:r>
            <a:r>
              <a:rPr kumimoji="1" lang="en-US" altLang="zh-CN" dirty="0"/>
              <a:t>40</a:t>
            </a:r>
            <a:r>
              <a:rPr kumimoji="1" lang="zh-CN" altLang="en-US" dirty="0"/>
              <a:t>个字节。</a:t>
            </a:r>
            <a:endParaRPr kumimoji="1" lang="en-US" altLang="zh-CN" dirty="0"/>
          </a:p>
          <a:p>
            <a:pPr>
              <a:lnSpc>
                <a:spcPct val="110000"/>
              </a:lnSpc>
            </a:pPr>
            <a:r>
              <a:rPr kumimoji="1" lang="zh-CN" altLang="en-US" dirty="0"/>
              <a:t>端口在</a:t>
            </a:r>
            <a:r>
              <a:rPr kumimoji="1" lang="en-US" altLang="zh-CN" dirty="0" err="1"/>
              <a:t>tcp</a:t>
            </a:r>
            <a:r>
              <a:rPr kumimoji="1" lang="zh-CN" altLang="en-US" dirty="0"/>
              <a:t>层指定，</a:t>
            </a:r>
            <a:r>
              <a:rPr kumimoji="1" lang="en-US" altLang="zh-CN" dirty="0" err="1"/>
              <a:t>ip</a:t>
            </a:r>
            <a:r>
              <a:rPr kumimoji="1" lang="zh-CN" altLang="en-US" dirty="0"/>
              <a:t>在</a:t>
            </a:r>
            <a:r>
              <a:rPr kumimoji="1" lang="en-US" altLang="zh-CN" dirty="0"/>
              <a:t>IP</a:t>
            </a:r>
            <a:r>
              <a:rPr kumimoji="1" lang="zh-CN" altLang="en-US" dirty="0"/>
              <a:t>层指定。端口占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个字节，则最大端口号为</a:t>
            </a:r>
            <a:r>
              <a:rPr kumimoji="1" lang="en-US" altLang="zh-CN" dirty="0"/>
              <a:t>2^16-1=65535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>
              <a:lnSpc>
                <a:spcPct val="110000"/>
              </a:lnSpc>
            </a:pPr>
            <a:r>
              <a:rPr kumimoji="1" lang="zh-CN" altLang="en-US" dirty="0"/>
              <a:t>由于应用层的数据被分段了，为了在接收端对数据按顺序重组，需要为每段数据编个“序号”。</a:t>
            </a:r>
            <a:endParaRPr kumimoji="1"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TCP</a:t>
            </a:r>
            <a:r>
              <a:rPr lang="zh-CN" altLang="en-US" dirty="0"/>
              <a:t>规定在连接建立后所有传送的报文段都必须把</a:t>
            </a:r>
            <a:r>
              <a:rPr lang="en-US" altLang="zh-CN" dirty="0"/>
              <a:t>ACK</a:t>
            </a:r>
            <a:r>
              <a:rPr lang="zh-CN" altLang="en-US" dirty="0"/>
              <a:t>设置为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4979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F51F0-09AC-F397-8868-DDF30AB8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UDP</a:t>
            </a:r>
            <a:r>
              <a:rPr kumimoji="1" lang="zh-CN" altLang="en-US" dirty="0"/>
              <a:t>报文结构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9C3F17-3EF7-E4A0-ECD2-D3C592460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61491"/>
              </p:ext>
            </p:extLst>
          </p:nvPr>
        </p:nvGraphicFramePr>
        <p:xfrm>
          <a:off x="1945666" y="2262546"/>
          <a:ext cx="6549142" cy="1617219"/>
        </p:xfrm>
        <a:graphic>
          <a:graphicData uri="http://schemas.openxmlformats.org/drawingml/2006/table">
            <a:tbl>
              <a:tblPr/>
              <a:tblGrid>
                <a:gridCol w="3402626">
                  <a:extLst>
                    <a:ext uri="{9D8B030D-6E8A-4147-A177-3AD203B41FA5}">
                      <a16:colId xmlns:a16="http://schemas.microsoft.com/office/drawing/2014/main" val="1985086240"/>
                    </a:ext>
                  </a:extLst>
                </a:gridCol>
                <a:gridCol w="3146516">
                  <a:extLst>
                    <a:ext uri="{9D8B030D-6E8A-4147-A177-3AD203B41FA5}">
                      <a16:colId xmlns:a16="http://schemas.microsoft.com/office/drawing/2014/main" val="689768040"/>
                    </a:ext>
                  </a:extLst>
                </a:gridCol>
              </a:tblGrid>
              <a:tr h="53907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源端口</a:t>
                      </a:r>
                      <a:r>
                        <a:rPr lang="en-US" altLang="zh-CN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(2</a:t>
                      </a: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B)</a:t>
                      </a:r>
                      <a:endParaRPr lang="en-US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  <a:cs typeface="+mn-cs"/>
                      </a:endParaRPr>
                    </a:p>
                  </a:txBody>
                  <a:tcPr marL="13682" marR="13682" marT="1368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目的端口</a:t>
                      </a:r>
                      <a:r>
                        <a:rPr lang="en-US" altLang="zh-CN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(2</a:t>
                      </a: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B)</a:t>
                      </a:r>
                      <a:endParaRPr lang="en-US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  <a:cs typeface="+mn-cs"/>
                      </a:endParaRPr>
                    </a:p>
                  </a:txBody>
                  <a:tcPr marL="13682" marR="13682" marT="1368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699758"/>
                  </a:ext>
                </a:extLst>
              </a:tr>
              <a:tr h="53907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UDP</a:t>
                      </a:r>
                      <a:r>
                        <a:rPr lang="zh-CN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报文长度</a:t>
                      </a:r>
                      <a:endParaRPr lang="zh-CN" altLang="en-US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  <a:cs typeface="+mn-cs"/>
                      </a:endParaRPr>
                    </a:p>
                  </a:txBody>
                  <a:tcPr marL="13682" marR="13682" marT="1368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检验和</a:t>
                      </a:r>
                      <a:endParaRPr lang="zh-CN" altLang="en-US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  <a:cs typeface="+mn-cs"/>
                      </a:endParaRPr>
                    </a:p>
                  </a:txBody>
                  <a:tcPr marL="13682" marR="13682" marT="1368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16874"/>
                  </a:ext>
                </a:extLst>
              </a:tr>
              <a:tr h="539073"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用户数据部分</a:t>
                      </a:r>
                      <a:endParaRPr lang="zh-CN" altLang="en-US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  <a:cs typeface="+mn-cs"/>
                      </a:endParaRPr>
                    </a:p>
                  </a:txBody>
                  <a:tcPr marL="131348" marR="131348" marT="65674" marB="65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39000"/>
                  </a:ext>
                </a:extLst>
              </a:tr>
            </a:tbl>
          </a:graphicData>
        </a:graphic>
      </p:graphicFrame>
      <p:sp>
        <p:nvSpPr>
          <p:cNvPr id="5" name="右大括号 4">
            <a:extLst>
              <a:ext uri="{FF2B5EF4-FFF2-40B4-BE49-F238E27FC236}">
                <a16:creationId xmlns:a16="http://schemas.microsoft.com/office/drawing/2014/main" id="{ED1E49E7-5E2F-558F-CB47-3D2EE9ECEA75}"/>
              </a:ext>
            </a:extLst>
          </p:cNvPr>
          <p:cNvSpPr/>
          <p:nvPr/>
        </p:nvSpPr>
        <p:spPr>
          <a:xfrm rot="10800000" flipH="1">
            <a:off x="8525226" y="2262546"/>
            <a:ext cx="402745" cy="1081824"/>
          </a:xfrm>
          <a:prstGeom prst="rightBrace">
            <a:avLst>
              <a:gd name="adj1" fmla="val 61028"/>
              <a:gd name="adj2" fmla="val 50608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81A16A-B5F5-64D4-C634-4A67828A07BD}"/>
              </a:ext>
            </a:extLst>
          </p:cNvPr>
          <p:cNvSpPr/>
          <p:nvPr/>
        </p:nvSpPr>
        <p:spPr>
          <a:xfrm>
            <a:off x="8927971" y="2572624"/>
            <a:ext cx="1428596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UDP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首部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CC506CE-0FB2-36E6-5A40-D9E5B5CC0B37}"/>
              </a:ext>
            </a:extLst>
          </p:cNvPr>
          <p:cNvSpPr txBox="1">
            <a:spLocks/>
          </p:cNvSpPr>
          <p:nvPr/>
        </p:nvSpPr>
        <p:spPr>
          <a:xfrm>
            <a:off x="1737038" y="4176958"/>
            <a:ext cx="8717924" cy="652619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130" baseline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130" baseline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130" baseline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30" baseline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30" baseline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UDP</a:t>
            </a:r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首部占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8</a:t>
            </a:r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个字节，所以</a:t>
            </a:r>
            <a:r>
              <a:rPr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UDP</a:t>
            </a:r>
            <a:r>
              <a:rPr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报文长度</a:t>
            </a:r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最小是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8B</a:t>
            </a:r>
            <a:endParaRPr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5163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509393-A690-6E2F-E28F-958FC726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层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47BF3B4-0496-A887-B01D-46DEDA1A8772}"/>
              </a:ext>
            </a:extLst>
          </p:cNvPr>
          <p:cNvSpPr txBox="1">
            <a:spLocks/>
          </p:cNvSpPr>
          <p:nvPr/>
        </p:nvSpPr>
        <p:spPr>
          <a:xfrm>
            <a:off x="838200" y="5257800"/>
            <a:ext cx="10515600" cy="919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socket</a:t>
            </a:r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把复杂的传输层协议封装成简单的接口，使应用层可以像读写文件一样进行网络数据的传输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30656B7-68AF-BE23-6B1B-DAA78B25AE24}"/>
              </a:ext>
            </a:extLst>
          </p:cNvPr>
          <p:cNvGrpSpPr/>
          <p:nvPr/>
        </p:nvGrpSpPr>
        <p:grpSpPr>
          <a:xfrm>
            <a:off x="1168398" y="1827213"/>
            <a:ext cx="7823201" cy="708024"/>
            <a:chOff x="2158998" y="1992313"/>
            <a:chExt cx="7823201" cy="7080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B9F2FD0-E773-E63F-B763-9CBCAB375F31}"/>
                </a:ext>
              </a:extLst>
            </p:cNvPr>
            <p:cNvSpPr/>
            <p:nvPr/>
          </p:nvSpPr>
          <p:spPr>
            <a:xfrm>
              <a:off x="2374900" y="2101850"/>
              <a:ext cx="1219200" cy="495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>
                  <a:solidFill>
                    <a:schemeClr val="tx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用户进程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6F6B0E2-CAB9-C08F-D583-386659032549}"/>
                </a:ext>
              </a:extLst>
            </p:cNvPr>
            <p:cNvSpPr/>
            <p:nvPr/>
          </p:nvSpPr>
          <p:spPr>
            <a:xfrm>
              <a:off x="8597900" y="2101850"/>
              <a:ext cx="1219200" cy="495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>
                  <a:solidFill>
                    <a:schemeClr val="tx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用户进程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35D618-CE68-FEDC-1FD0-AC45963BB9A3}"/>
                </a:ext>
              </a:extLst>
            </p:cNvPr>
            <p:cNvSpPr/>
            <p:nvPr/>
          </p:nvSpPr>
          <p:spPr>
            <a:xfrm>
              <a:off x="4449233" y="2101850"/>
              <a:ext cx="1219200" cy="495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>
                  <a:solidFill>
                    <a:schemeClr val="tx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用户进程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6DD9F0B-58B9-0DC3-0A19-1ACA0912DBBC}"/>
                </a:ext>
              </a:extLst>
            </p:cNvPr>
            <p:cNvSpPr/>
            <p:nvPr/>
          </p:nvSpPr>
          <p:spPr>
            <a:xfrm>
              <a:off x="6523566" y="2101850"/>
              <a:ext cx="1219200" cy="495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>
                  <a:solidFill>
                    <a:schemeClr val="tx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用户进程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80D901C-CCDA-2BB2-66FB-39E65BE19F01}"/>
                </a:ext>
              </a:extLst>
            </p:cNvPr>
            <p:cNvSpPr/>
            <p:nvPr/>
          </p:nvSpPr>
          <p:spPr>
            <a:xfrm>
              <a:off x="2158998" y="1992313"/>
              <a:ext cx="7823201" cy="70802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D1AAA98E-FBAE-307B-6288-C1867827957C}"/>
              </a:ext>
            </a:extLst>
          </p:cNvPr>
          <p:cNvSpPr/>
          <p:nvPr/>
        </p:nvSpPr>
        <p:spPr>
          <a:xfrm>
            <a:off x="3124200" y="4451351"/>
            <a:ext cx="1219200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TCP</a:t>
            </a:r>
            <a:endParaRPr kumimoji="1" lang="zh-CN" altLang="en-US" sz="20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96B7EC-6223-F3E6-80C7-00B9D0C05233}"/>
              </a:ext>
            </a:extLst>
          </p:cNvPr>
          <p:cNvSpPr/>
          <p:nvPr/>
        </p:nvSpPr>
        <p:spPr>
          <a:xfrm>
            <a:off x="5850466" y="4451351"/>
            <a:ext cx="1219200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UDP</a:t>
            </a:r>
            <a:endParaRPr kumimoji="1" lang="zh-CN" altLang="en-US" sz="20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14BE68-AFAC-E36D-B728-5364EAA611B4}"/>
              </a:ext>
            </a:extLst>
          </p:cNvPr>
          <p:cNvSpPr/>
          <p:nvPr/>
        </p:nvSpPr>
        <p:spPr>
          <a:xfrm>
            <a:off x="1168398" y="4344989"/>
            <a:ext cx="7823201" cy="70802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1C0D06-33A0-26F5-4C71-DC06558FFC7E}"/>
              </a:ext>
            </a:extLst>
          </p:cNvPr>
          <p:cNvSpPr/>
          <p:nvPr/>
        </p:nvSpPr>
        <p:spPr>
          <a:xfrm>
            <a:off x="1168397" y="3086101"/>
            <a:ext cx="7823201" cy="70802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socket</a:t>
            </a:r>
            <a:r>
              <a:rPr kumimoji="1" lang="zh-CN" altLang="en-US" sz="20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抽象层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30825-F434-2156-3387-1FD137AD579E}"/>
              </a:ext>
            </a:extLst>
          </p:cNvPr>
          <p:cNvSpPr/>
          <p:nvPr/>
        </p:nvSpPr>
        <p:spPr>
          <a:xfrm>
            <a:off x="9292733" y="1958459"/>
            <a:ext cx="1107997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应用层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E183F0-0C4D-0757-730D-9221F316F0D5}"/>
              </a:ext>
            </a:extLst>
          </p:cNvPr>
          <p:cNvSpPr/>
          <p:nvPr/>
        </p:nvSpPr>
        <p:spPr>
          <a:xfrm>
            <a:off x="9292732" y="4476235"/>
            <a:ext cx="1107997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传输层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578759D-BE8B-4578-0232-0F05D28CBC91}"/>
              </a:ext>
            </a:extLst>
          </p:cNvPr>
          <p:cNvCxnSpPr>
            <a:endCxn id="15" idx="0"/>
          </p:cNvCxnSpPr>
          <p:nvPr/>
        </p:nvCxnSpPr>
        <p:spPr>
          <a:xfrm>
            <a:off x="1993900" y="2432050"/>
            <a:ext cx="3086098" cy="6540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20">
            <a:extLst>
              <a:ext uri="{FF2B5EF4-FFF2-40B4-BE49-F238E27FC236}">
                <a16:creationId xmlns:a16="http://schemas.microsoft.com/office/drawing/2014/main" id="{DE1E3675-CAA8-39E2-85E6-26855E0F68A2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4068233" y="2432050"/>
            <a:ext cx="1011765" cy="6540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21">
            <a:extLst>
              <a:ext uri="{FF2B5EF4-FFF2-40B4-BE49-F238E27FC236}">
                <a16:creationId xmlns:a16="http://schemas.microsoft.com/office/drawing/2014/main" id="{69FFAA71-5E10-641F-6F6E-FACCA02DEA72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5079998" y="2432050"/>
            <a:ext cx="1062568" cy="6540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2">
            <a:extLst>
              <a:ext uri="{FF2B5EF4-FFF2-40B4-BE49-F238E27FC236}">
                <a16:creationId xmlns:a16="http://schemas.microsoft.com/office/drawing/2014/main" id="{8E6AACA0-BA87-BAF7-D91C-33B23795AF80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flipH="1">
            <a:off x="5079998" y="2432050"/>
            <a:ext cx="3136902" cy="6540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3">
            <a:extLst>
              <a:ext uri="{FF2B5EF4-FFF2-40B4-BE49-F238E27FC236}">
                <a16:creationId xmlns:a16="http://schemas.microsoft.com/office/drawing/2014/main" id="{4D318D7C-4A5F-3B40-67F2-1DF02F95221D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H="1" flipV="1">
            <a:off x="5079998" y="3794125"/>
            <a:ext cx="1380068" cy="65722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4">
            <a:extLst>
              <a:ext uri="{FF2B5EF4-FFF2-40B4-BE49-F238E27FC236}">
                <a16:creationId xmlns:a16="http://schemas.microsoft.com/office/drawing/2014/main" id="{9821A0C2-9963-7B09-5774-9BB2498ECE0E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V="1">
            <a:off x="3733800" y="3794125"/>
            <a:ext cx="1346198" cy="65722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064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A0D04-2E18-8418-63AA-913F6E5B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面向报文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1AB04-AD34-FC66-D7B4-008125C1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应用层的一条完整数据称为报文</a:t>
            </a:r>
          </a:p>
          <a:p>
            <a:r>
              <a:rPr lang="en-US" altLang="zh-CN" dirty="0"/>
              <a:t>TCP</a:t>
            </a:r>
            <a:r>
              <a:rPr lang="zh-CN" altLang="en-US" dirty="0"/>
              <a:t>是面向字节流的，一次</a:t>
            </a:r>
            <a:r>
              <a:rPr lang="en-US" altLang="zh-CN" dirty="0"/>
              <a:t>Read</a:t>
            </a:r>
            <a:r>
              <a:rPr lang="zh-CN" altLang="en-US" dirty="0"/>
              <a:t>到的数据可能包含了多个报文，也可能只包含了半个报文，一条报文在什么地方结束需要通信双方事先约定好</a:t>
            </a:r>
          </a:p>
          <a:p>
            <a:r>
              <a:rPr lang="en-US" altLang="zh-CN" dirty="0"/>
              <a:t>UDP</a:t>
            </a:r>
            <a:r>
              <a:rPr lang="zh-CN" altLang="en-US" dirty="0"/>
              <a:t>是面向报文的，一次</a:t>
            </a:r>
            <a:r>
              <a:rPr lang="en-US" altLang="zh-CN" dirty="0"/>
              <a:t>Read</a:t>
            </a:r>
            <a:r>
              <a:rPr lang="zh-CN" altLang="en-US" dirty="0"/>
              <a:t>只读一个报文，如果没有把一个报文读完，后面的内容会被丢弃掉，下次就读不到了，同时取不到</a:t>
            </a:r>
            <a:r>
              <a:rPr lang="en-US" altLang="zh-CN" dirty="0" err="1"/>
              <a:t>remoteAddr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2753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01A0E-5994-99F0-3CF1-F61ACA5DC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udp</a:t>
            </a:r>
            <a:r>
              <a:rPr lang="en-US" altLang="zh-CN" dirty="0"/>
              <a:t> log collector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D2ECD9-345A-6279-EE53-539DDA9EEA46}"/>
              </a:ext>
            </a:extLst>
          </p:cNvPr>
          <p:cNvSpPr/>
          <p:nvPr/>
        </p:nvSpPr>
        <p:spPr>
          <a:xfrm>
            <a:off x="2974375" y="1967946"/>
            <a:ext cx="1081796" cy="703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流程图: 终止 5">
            <a:extLst>
              <a:ext uri="{FF2B5EF4-FFF2-40B4-BE49-F238E27FC236}">
                <a16:creationId xmlns:a16="http://schemas.microsoft.com/office/drawing/2014/main" id="{FBDE9779-AB93-BF9D-2770-BBE5175E1B80}"/>
              </a:ext>
            </a:extLst>
          </p:cNvPr>
          <p:cNvSpPr/>
          <p:nvPr/>
        </p:nvSpPr>
        <p:spPr>
          <a:xfrm>
            <a:off x="5520978" y="3138777"/>
            <a:ext cx="2679589" cy="580446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UDP connection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流程图: 卡片 7">
            <a:extLst>
              <a:ext uri="{FF2B5EF4-FFF2-40B4-BE49-F238E27FC236}">
                <a16:creationId xmlns:a16="http://schemas.microsoft.com/office/drawing/2014/main" id="{450A5030-14DA-279B-2C36-78721E4812ED}"/>
              </a:ext>
            </a:extLst>
          </p:cNvPr>
          <p:cNvSpPr/>
          <p:nvPr/>
        </p:nvSpPr>
        <p:spPr>
          <a:xfrm>
            <a:off x="9665374" y="2043485"/>
            <a:ext cx="1435211" cy="2771029"/>
          </a:xfrm>
          <a:prstGeom prst="flowChartPunchedCar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 file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D863BEF-D528-032A-FF47-0FD0C943CBE5}"/>
              </a:ext>
            </a:extLst>
          </p:cNvPr>
          <p:cNvCxnSpPr>
            <a:cxnSpLocks/>
            <a:stCxn id="12" idx="3"/>
            <a:endCxn id="4" idx="1"/>
          </p:cNvCxnSpPr>
          <p:nvPr/>
        </p:nvCxnSpPr>
        <p:spPr>
          <a:xfrm>
            <a:off x="1838492" y="2319792"/>
            <a:ext cx="1135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5726821-88B3-51A3-E4E7-AF2C0B8B58CB}"/>
              </a:ext>
            </a:extLst>
          </p:cNvPr>
          <p:cNvSpPr txBox="1"/>
          <p:nvPr/>
        </p:nvSpPr>
        <p:spPr>
          <a:xfrm>
            <a:off x="1322004" y="213512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37C65BE-EF19-E219-4E58-BB504ECCEE7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056171" y="2319792"/>
            <a:ext cx="1464807" cy="110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94BD369-55F3-C59E-B53D-CA4063AD0BA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8200567" y="3429000"/>
            <a:ext cx="1464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9B445C8F-C247-1EED-722B-CF5C08698DD9}"/>
              </a:ext>
            </a:extLst>
          </p:cNvPr>
          <p:cNvSpPr/>
          <p:nvPr/>
        </p:nvSpPr>
        <p:spPr>
          <a:xfrm>
            <a:off x="2974375" y="3077154"/>
            <a:ext cx="1109085" cy="703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4567B07-EF2F-4E25-6B44-677827C26B7A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>
            <a:off x="1865781" y="3429000"/>
            <a:ext cx="1108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068C4A7-A1A4-275E-E7C8-F430EE1E2905}"/>
              </a:ext>
            </a:extLst>
          </p:cNvPr>
          <p:cNvSpPr txBox="1"/>
          <p:nvPr/>
        </p:nvSpPr>
        <p:spPr>
          <a:xfrm>
            <a:off x="1349293" y="324433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FABB38-DE32-506E-619A-C905B9A675DA}"/>
              </a:ext>
            </a:extLst>
          </p:cNvPr>
          <p:cNvSpPr/>
          <p:nvPr/>
        </p:nvSpPr>
        <p:spPr>
          <a:xfrm>
            <a:off x="2974375" y="4186362"/>
            <a:ext cx="1109085" cy="703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74269C1-3A28-113D-32AF-CCA31D0E5F6D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>
            <a:off x="1865781" y="4538208"/>
            <a:ext cx="1108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6DF0435-9809-5CEB-7E1C-E6940D7F24B4}"/>
              </a:ext>
            </a:extLst>
          </p:cNvPr>
          <p:cNvSpPr txBox="1"/>
          <p:nvPr/>
        </p:nvSpPr>
        <p:spPr>
          <a:xfrm>
            <a:off x="1349293" y="435354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463EC65-809A-092C-B7E7-31E32A94C131}"/>
              </a:ext>
            </a:extLst>
          </p:cNvPr>
          <p:cNvCxnSpPr>
            <a:cxnSpLocks/>
            <a:stCxn id="22" idx="3"/>
            <a:endCxn id="6" idx="1"/>
          </p:cNvCxnSpPr>
          <p:nvPr/>
        </p:nvCxnSpPr>
        <p:spPr>
          <a:xfrm>
            <a:off x="4083460" y="3429000"/>
            <a:ext cx="1437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46D7D8A-F129-4FDD-9F57-CF1F9CCF3A2E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4083460" y="3429000"/>
            <a:ext cx="1437518" cy="110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195FFBD-453A-930B-95C8-7FC75C5D8344}"/>
              </a:ext>
            </a:extLst>
          </p:cNvPr>
          <p:cNvSpPr txBox="1"/>
          <p:nvPr/>
        </p:nvSpPr>
        <p:spPr>
          <a:xfrm>
            <a:off x="2974375" y="546275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udp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client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DA19DFD-3024-B292-B403-6BE94A47DC25}"/>
              </a:ext>
            </a:extLst>
          </p:cNvPr>
          <p:cNvSpPr txBox="1"/>
          <p:nvPr/>
        </p:nvSpPr>
        <p:spPr>
          <a:xfrm>
            <a:off x="9004039" y="5462750"/>
            <a:ext cx="13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udp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server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C8C950E-356A-EEC6-56C0-11DD2036C4F3}"/>
              </a:ext>
            </a:extLst>
          </p:cNvPr>
          <p:cNvCxnSpPr>
            <a:cxnSpLocks/>
          </p:cNvCxnSpPr>
          <p:nvPr/>
        </p:nvCxnSpPr>
        <p:spPr>
          <a:xfrm>
            <a:off x="4909930" y="1885785"/>
            <a:ext cx="0" cy="41028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B974892-7572-FE5A-688C-9173EE476AB7}"/>
              </a:ext>
            </a:extLst>
          </p:cNvPr>
          <p:cNvCxnSpPr>
            <a:cxnSpLocks/>
          </p:cNvCxnSpPr>
          <p:nvPr/>
        </p:nvCxnSpPr>
        <p:spPr>
          <a:xfrm>
            <a:off x="8608612" y="1885785"/>
            <a:ext cx="0" cy="41028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07FCAE06-8DEA-1328-5FAF-EF766C5DFA8C}"/>
              </a:ext>
            </a:extLst>
          </p:cNvPr>
          <p:cNvSpPr txBox="1"/>
          <p:nvPr/>
        </p:nvSpPr>
        <p:spPr>
          <a:xfrm>
            <a:off x="5272794" y="4867812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共享一个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udp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</a:t>
            </a:r>
          </a:p>
        </p:txBody>
      </p:sp>
    </p:spTree>
    <p:extLst>
      <p:ext uri="{BB962C8B-B14F-4D97-AF65-F5344CB8AC3E}">
        <p14:creationId xmlns:p14="http://schemas.microsoft.com/office/powerpoint/2010/main" val="266456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91D43-68B7-7C90-2964-88352EFC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并行写文件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13B45E-536F-6E72-6048-F2918846A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一个文件可以同时被多个协程打开，并行写入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/>
              <a:t>os.File</a:t>
            </a:r>
            <a:r>
              <a:rPr lang="zh-CN" altLang="en-US" dirty="0"/>
              <a:t>支持多协程并发调用，意味着文件被打开一次后，可以送给多个协程并行操作</a:t>
            </a:r>
            <a:endParaRPr lang="en-US" altLang="zh-CN" dirty="0"/>
          </a:p>
          <a:p>
            <a:pPr lvl="1"/>
            <a:r>
              <a:rPr lang="zh-CN" altLang="en-US" dirty="0"/>
              <a:t>底层写磁盘还是串行的，否则一个协程写的内容会被另一个协程覆盖</a:t>
            </a:r>
            <a:endParaRPr lang="en-US" altLang="zh-CN" dirty="0"/>
          </a:p>
          <a:p>
            <a:pPr lvl="1"/>
            <a:r>
              <a:rPr lang="zh-CN" altLang="en-US" dirty="0"/>
              <a:t>并发写文件的常见应用场景就是</a:t>
            </a:r>
            <a:r>
              <a:rPr lang="en-US" altLang="zh-CN" dirty="0"/>
              <a:t>logger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9042D64-6EE5-17D1-EDF9-831FF09D7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678407"/>
              </p:ext>
            </p:extLst>
          </p:nvPr>
        </p:nvGraphicFramePr>
        <p:xfrm>
          <a:off x="2032000" y="4651586"/>
          <a:ext cx="81280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821257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548101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959856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29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协程内打开文件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并行使用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os.File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串行写文件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耗时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ms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96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39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35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04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52A47-049D-B99F-E23A-D7E29C10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并行读文件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D668D-F66E-BBA9-F095-38A62A414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2395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一个文件可以被分成多段，送给多个协程并行读取，难点在于如何确定每个协程的读取范围：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获取文件总大小</a:t>
            </a:r>
            <a:r>
              <a:rPr lang="en-US" altLang="zh-CN" dirty="0"/>
              <a:t>S</a:t>
            </a:r>
            <a:r>
              <a:rPr lang="zh-CN" altLang="en-US" dirty="0"/>
              <a:t>，然后均等分成</a:t>
            </a:r>
            <a:r>
              <a:rPr lang="en-US" altLang="zh-CN" dirty="0"/>
              <a:t>N</a:t>
            </a:r>
            <a:r>
              <a:rPr lang="zh-CN" altLang="en-US" dirty="0"/>
              <a:t>份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通过</a:t>
            </a:r>
            <a:r>
              <a:rPr lang="en-US" altLang="zh-CN" dirty="0"/>
              <a:t>seek</a:t>
            </a:r>
            <a:r>
              <a:rPr lang="zh-CN" altLang="en-US" dirty="0"/>
              <a:t>函数定位到等分点位置，向后逐个字节地寻找换行符，换行符的下一个位置就是真正的文件切分点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矩形: 折角 3">
            <a:extLst>
              <a:ext uri="{FF2B5EF4-FFF2-40B4-BE49-F238E27FC236}">
                <a16:creationId xmlns:a16="http://schemas.microsoft.com/office/drawing/2014/main" id="{5D6B096B-9239-B4CF-C3FE-D9F631656D54}"/>
              </a:ext>
            </a:extLst>
          </p:cNvPr>
          <p:cNvSpPr/>
          <p:nvPr/>
        </p:nvSpPr>
        <p:spPr>
          <a:xfrm>
            <a:off x="8154063" y="1884459"/>
            <a:ext cx="3199737" cy="387626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16C5FF8-E4B9-93D2-2CB9-690621EF14D5}"/>
              </a:ext>
            </a:extLst>
          </p:cNvPr>
          <p:cNvCxnSpPr>
            <a:cxnSpLocks/>
          </p:cNvCxnSpPr>
          <p:nvPr/>
        </p:nvCxnSpPr>
        <p:spPr>
          <a:xfrm>
            <a:off x="8293210" y="2357562"/>
            <a:ext cx="295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69F3958-CFC4-20EB-56A5-AED12D3B9E2D}"/>
              </a:ext>
            </a:extLst>
          </p:cNvPr>
          <p:cNvCxnSpPr>
            <a:cxnSpLocks/>
          </p:cNvCxnSpPr>
          <p:nvPr/>
        </p:nvCxnSpPr>
        <p:spPr>
          <a:xfrm>
            <a:off x="8293210" y="2632810"/>
            <a:ext cx="295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7A73B17-6A8C-1A33-2263-6A88D594143F}"/>
              </a:ext>
            </a:extLst>
          </p:cNvPr>
          <p:cNvCxnSpPr>
            <a:cxnSpLocks/>
          </p:cNvCxnSpPr>
          <p:nvPr/>
        </p:nvCxnSpPr>
        <p:spPr>
          <a:xfrm>
            <a:off x="8293210" y="2908058"/>
            <a:ext cx="295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98B6279-CDA4-F568-731D-D6AE05AA1824}"/>
              </a:ext>
            </a:extLst>
          </p:cNvPr>
          <p:cNvCxnSpPr>
            <a:cxnSpLocks/>
          </p:cNvCxnSpPr>
          <p:nvPr/>
        </p:nvCxnSpPr>
        <p:spPr>
          <a:xfrm>
            <a:off x="8293210" y="3183306"/>
            <a:ext cx="295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AC52443-0181-02CC-9B8D-D61BA2FE7938}"/>
              </a:ext>
            </a:extLst>
          </p:cNvPr>
          <p:cNvCxnSpPr>
            <a:cxnSpLocks/>
          </p:cNvCxnSpPr>
          <p:nvPr/>
        </p:nvCxnSpPr>
        <p:spPr>
          <a:xfrm>
            <a:off x="8293210" y="3458554"/>
            <a:ext cx="295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288DA0C-C56C-237E-D379-8F86C8C53CE3}"/>
              </a:ext>
            </a:extLst>
          </p:cNvPr>
          <p:cNvCxnSpPr>
            <a:cxnSpLocks/>
          </p:cNvCxnSpPr>
          <p:nvPr/>
        </p:nvCxnSpPr>
        <p:spPr>
          <a:xfrm>
            <a:off x="8293210" y="3733802"/>
            <a:ext cx="295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06F8898-DD57-1A18-2F82-657E92CAB572}"/>
              </a:ext>
            </a:extLst>
          </p:cNvPr>
          <p:cNvCxnSpPr>
            <a:cxnSpLocks/>
          </p:cNvCxnSpPr>
          <p:nvPr/>
        </p:nvCxnSpPr>
        <p:spPr>
          <a:xfrm>
            <a:off x="8293210" y="4009050"/>
            <a:ext cx="295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CE143EC-3464-BE92-B934-D8CB7B7BAD6A}"/>
              </a:ext>
            </a:extLst>
          </p:cNvPr>
          <p:cNvCxnSpPr>
            <a:cxnSpLocks/>
          </p:cNvCxnSpPr>
          <p:nvPr/>
        </p:nvCxnSpPr>
        <p:spPr>
          <a:xfrm>
            <a:off x="8293210" y="4284298"/>
            <a:ext cx="295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ACDF69F-D730-6714-E817-7A6E3D930A2A}"/>
              </a:ext>
            </a:extLst>
          </p:cNvPr>
          <p:cNvCxnSpPr>
            <a:cxnSpLocks/>
          </p:cNvCxnSpPr>
          <p:nvPr/>
        </p:nvCxnSpPr>
        <p:spPr>
          <a:xfrm>
            <a:off x="8293210" y="4559546"/>
            <a:ext cx="295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D99D7AD-39B3-C0D8-A91E-A8E00F741618}"/>
              </a:ext>
            </a:extLst>
          </p:cNvPr>
          <p:cNvCxnSpPr>
            <a:cxnSpLocks/>
          </p:cNvCxnSpPr>
          <p:nvPr/>
        </p:nvCxnSpPr>
        <p:spPr>
          <a:xfrm>
            <a:off x="8293210" y="4834794"/>
            <a:ext cx="295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0C623CB-DF05-F51B-26AE-0425B81E4523}"/>
              </a:ext>
            </a:extLst>
          </p:cNvPr>
          <p:cNvCxnSpPr>
            <a:cxnSpLocks/>
          </p:cNvCxnSpPr>
          <p:nvPr/>
        </p:nvCxnSpPr>
        <p:spPr>
          <a:xfrm>
            <a:off x="8293210" y="5110039"/>
            <a:ext cx="295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FB3C3D4A-AEA6-9627-A10F-1EBC70CD0725}"/>
              </a:ext>
            </a:extLst>
          </p:cNvPr>
          <p:cNvSpPr/>
          <p:nvPr/>
        </p:nvSpPr>
        <p:spPr>
          <a:xfrm>
            <a:off x="10531502" y="2856704"/>
            <a:ext cx="119270" cy="1192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DB734C4-2BCA-637F-835A-BBCE2A623210}"/>
              </a:ext>
            </a:extLst>
          </p:cNvPr>
          <p:cNvSpPr/>
          <p:nvPr/>
        </p:nvSpPr>
        <p:spPr>
          <a:xfrm>
            <a:off x="10051773" y="3664625"/>
            <a:ext cx="119270" cy="1192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8F41E7F-086E-D9DA-F3F4-A01E3731E677}"/>
              </a:ext>
            </a:extLst>
          </p:cNvPr>
          <p:cNvSpPr/>
          <p:nvPr/>
        </p:nvSpPr>
        <p:spPr>
          <a:xfrm>
            <a:off x="9587948" y="4495232"/>
            <a:ext cx="119270" cy="1192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C9D1CEC-3ED7-16FF-C9DC-439613A2F103}"/>
              </a:ext>
            </a:extLst>
          </p:cNvPr>
          <p:cNvSpPr/>
          <p:nvPr/>
        </p:nvSpPr>
        <p:spPr>
          <a:xfrm>
            <a:off x="11183178" y="2853103"/>
            <a:ext cx="119270" cy="119270"/>
          </a:xfrm>
          <a:prstGeom prst="ellipse">
            <a:avLst/>
          </a:prstGeom>
          <a:solidFill>
            <a:srgbClr val="F7621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B6F7F12-6369-BAF1-C3D6-017232522FCF}"/>
              </a:ext>
            </a:extLst>
          </p:cNvPr>
          <p:cNvSpPr/>
          <p:nvPr/>
        </p:nvSpPr>
        <p:spPr>
          <a:xfrm>
            <a:off x="11182350" y="4510225"/>
            <a:ext cx="119270" cy="119270"/>
          </a:xfrm>
          <a:prstGeom prst="ellipse">
            <a:avLst/>
          </a:prstGeom>
          <a:solidFill>
            <a:srgbClr val="F7621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A622DF8-BE5A-DF06-F2BB-06AB614237E6}"/>
              </a:ext>
            </a:extLst>
          </p:cNvPr>
          <p:cNvSpPr/>
          <p:nvPr/>
        </p:nvSpPr>
        <p:spPr>
          <a:xfrm>
            <a:off x="11182350" y="3674694"/>
            <a:ext cx="119270" cy="119270"/>
          </a:xfrm>
          <a:prstGeom prst="ellipse">
            <a:avLst/>
          </a:prstGeom>
          <a:solidFill>
            <a:srgbClr val="F7621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06BCCBE-A210-D037-E649-DD2EE849A965}"/>
              </a:ext>
            </a:extLst>
          </p:cNvPr>
          <p:cNvSpPr/>
          <p:nvPr/>
        </p:nvSpPr>
        <p:spPr>
          <a:xfrm>
            <a:off x="8173940" y="5985875"/>
            <a:ext cx="119270" cy="1192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A93E18C-62FE-7E88-1B6F-B670793CE393}"/>
              </a:ext>
            </a:extLst>
          </p:cNvPr>
          <p:cNvSpPr/>
          <p:nvPr/>
        </p:nvSpPr>
        <p:spPr>
          <a:xfrm>
            <a:off x="9776297" y="5985875"/>
            <a:ext cx="119270" cy="119270"/>
          </a:xfrm>
          <a:prstGeom prst="ellipse">
            <a:avLst/>
          </a:prstGeom>
          <a:solidFill>
            <a:srgbClr val="F7621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D8027B5-2B8A-15EE-DA37-469576D476FC}"/>
              </a:ext>
            </a:extLst>
          </p:cNvPr>
          <p:cNvSpPr txBox="1"/>
          <p:nvPr/>
        </p:nvSpPr>
        <p:spPr>
          <a:xfrm>
            <a:off x="8370370" y="58608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均分点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893BA48-3F50-8A87-10D8-F1F2DDB05FEB}"/>
              </a:ext>
            </a:extLst>
          </p:cNvPr>
          <p:cNvSpPr txBox="1"/>
          <p:nvPr/>
        </p:nvSpPr>
        <p:spPr>
          <a:xfrm>
            <a:off x="9990881" y="58608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实际切分点</a:t>
            </a:r>
          </a:p>
        </p:txBody>
      </p:sp>
    </p:spTree>
    <p:extLst>
      <p:ext uri="{BB962C8B-B14F-4D97-AF65-F5344CB8AC3E}">
        <p14:creationId xmlns:p14="http://schemas.microsoft.com/office/powerpoint/2010/main" val="79388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A4CE3-ECC3-9B19-2D79-ADE8028518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压缩与解压</a:t>
            </a:r>
          </a:p>
        </p:txBody>
      </p:sp>
    </p:spTree>
    <p:extLst>
      <p:ext uri="{BB962C8B-B14F-4D97-AF65-F5344CB8AC3E}">
        <p14:creationId xmlns:p14="http://schemas.microsoft.com/office/powerpoint/2010/main" val="236330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A9E94-1BFD-2CAC-3908-AA565657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Golang</a:t>
            </a:r>
            <a:r>
              <a:rPr lang="zh-CN" altLang="en-US" dirty="0"/>
              <a:t>自带的压缩算法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00E2A4-4433-A914-BE71-81B953FBE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标准库</a:t>
            </a:r>
            <a:r>
              <a:rPr lang="en-US" altLang="zh-CN" dirty="0"/>
              <a:t>compress</a:t>
            </a:r>
            <a:r>
              <a:rPr lang="zh-CN" altLang="en-US" dirty="0"/>
              <a:t>包下实现了</a:t>
            </a:r>
            <a:r>
              <a:rPr lang="en-US" altLang="zh-CN" dirty="0"/>
              <a:t>bzip2,DEFLATE,gzip,lzw</a:t>
            </a:r>
            <a:r>
              <a:rPr lang="zh-CN" altLang="en-US" dirty="0"/>
              <a:t>和</a:t>
            </a:r>
            <a:r>
              <a:rPr lang="en-US" altLang="zh-CN" dirty="0" err="1"/>
              <a:t>zlib</a:t>
            </a:r>
            <a:r>
              <a:rPr lang="zh-CN" altLang="en-US" dirty="0"/>
              <a:t>压缩算法</a:t>
            </a:r>
            <a:endParaRPr lang="en-US" altLang="zh-CN" dirty="0"/>
          </a:p>
          <a:p>
            <a:r>
              <a:rPr lang="zh-CN" altLang="en-US" dirty="0"/>
              <a:t>压缩核心代码</a:t>
            </a:r>
            <a:endParaRPr lang="en-US" altLang="zh-CN" dirty="0"/>
          </a:p>
          <a:p>
            <a:pPr lvl="1"/>
            <a:r>
              <a:rPr lang="en-US" altLang="zh-CN" b="0" dirty="0" err="1">
                <a:effectLst/>
                <a:latin typeface="Consolas" panose="020B0609020204030204" pitchFamily="49" charset="0"/>
              </a:rPr>
              <a:t>fout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err :=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os.OpenFile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outFile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os.O_CREATE|os.O_TRUNC|os.O_WRONLY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0666)</a:t>
            </a:r>
          </a:p>
          <a:p>
            <a:pPr lvl="1"/>
            <a:r>
              <a:rPr lang="en-US" altLang="zh-CN" b="0" dirty="0">
                <a:effectLst/>
                <a:latin typeface="Consolas" panose="020B0609020204030204" pitchFamily="49" charset="0"/>
              </a:rPr>
              <a:t>writer :=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gzip.NewWriter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fout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 </a:t>
            </a:r>
          </a:p>
          <a:p>
            <a:pPr lvl="1"/>
            <a:r>
              <a:rPr lang="en-US" altLang="zh-CN" b="0" dirty="0" err="1">
                <a:effectLst/>
                <a:latin typeface="Consolas" panose="020B0609020204030204" pitchFamily="49" charset="0"/>
              </a:rPr>
              <a:t>writer.Write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(bytes)</a:t>
            </a:r>
          </a:p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解压核心代码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nb-NO" altLang="zh-CN" b="0" dirty="0">
                <a:effectLst/>
                <a:latin typeface="Consolas" panose="020B0609020204030204" pitchFamily="49" charset="0"/>
              </a:rPr>
              <a:t>fin, err := os.Open(inFile)</a:t>
            </a:r>
          </a:p>
          <a:p>
            <a:pPr lvl="1"/>
            <a:r>
              <a:rPr lang="en-US" altLang="zh-CN" b="0" dirty="0">
                <a:effectLst/>
                <a:latin typeface="Consolas" panose="020B0609020204030204" pitchFamily="49" charset="0"/>
              </a:rPr>
              <a:t>reader, err :=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gzip.NewReader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(fin)</a:t>
            </a: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r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eader.Read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(bytes)</a:t>
            </a:r>
          </a:p>
          <a:p>
            <a:pPr lvl="1"/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128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3231B-242D-C3EF-F70C-A66B8040EE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读写</a:t>
            </a:r>
            <a:r>
              <a:rPr lang="en-US" altLang="zh-CN" dirty="0"/>
              <a:t>Excel</a:t>
            </a:r>
            <a:r>
              <a:rPr lang="zh-CN" altLang="en-US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1303441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3C370-D167-2EED-EBE5-CBB4F4E9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</a:t>
            </a:r>
            <a:r>
              <a:rPr lang="zh-CN" altLang="en-US" dirty="0"/>
              <a:t>读写</a:t>
            </a:r>
            <a:r>
              <a:rPr lang="en-US" altLang="zh-CN" dirty="0"/>
              <a:t>Excel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658C6-A235-A828-457B-3B856A298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github.com/</a:t>
            </a:r>
            <a:r>
              <a:rPr lang="en-US" altLang="zh-CN" dirty="0" err="1"/>
              <a:t>xuri</a:t>
            </a:r>
            <a:r>
              <a:rPr lang="en-US" altLang="zh-CN" dirty="0"/>
              <a:t>/</a:t>
            </a:r>
            <a:r>
              <a:rPr lang="en-US" altLang="zh-CN" dirty="0" err="1"/>
              <a:t>excelize</a:t>
            </a:r>
            <a:r>
              <a:rPr lang="en-US" altLang="zh-CN" dirty="0"/>
              <a:t>/v2</a:t>
            </a:r>
            <a:r>
              <a:rPr lang="zh-CN" altLang="en-US" dirty="0"/>
              <a:t>可以：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读取</a:t>
            </a:r>
            <a:r>
              <a:rPr lang="en-US" altLang="zh-CN" dirty="0"/>
              <a:t>Excel</a:t>
            </a:r>
            <a:r>
              <a:rPr lang="zh-CN" altLang="en-US" dirty="0"/>
              <a:t>特定单元格的内容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遍历</a:t>
            </a:r>
            <a:r>
              <a:rPr lang="en-US" altLang="zh-CN" dirty="0"/>
              <a:t>Excel</a:t>
            </a:r>
            <a:r>
              <a:rPr lang="zh-CN" altLang="en-US" dirty="0"/>
              <a:t>的每一行内容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往特定单元格里写内容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github.com/</a:t>
            </a:r>
            <a:r>
              <a:rPr lang="en-US" altLang="zh-CN" dirty="0" err="1"/>
              <a:t>unidoc</a:t>
            </a:r>
            <a:r>
              <a:rPr lang="en-US" altLang="zh-CN" dirty="0"/>
              <a:t>/</a:t>
            </a:r>
            <a:r>
              <a:rPr lang="en-US" altLang="zh-CN" dirty="0" err="1"/>
              <a:t>unioffice</a:t>
            </a:r>
            <a:r>
              <a:rPr lang="zh-CN" altLang="en-US" dirty="0"/>
              <a:t>是一个用于创建</a:t>
            </a:r>
            <a:r>
              <a:rPr lang="en-US" altLang="zh-CN" dirty="0"/>
              <a:t>office</a:t>
            </a:r>
            <a:r>
              <a:rPr lang="zh-CN" altLang="en-US" dirty="0"/>
              <a:t>文档的纯</a:t>
            </a:r>
            <a:r>
              <a:rPr lang="en-US" altLang="zh-CN" dirty="0"/>
              <a:t>go</a:t>
            </a:r>
            <a:r>
              <a:rPr lang="zh-CN" altLang="en-US" dirty="0"/>
              <a:t>语言库，它可以：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读写</a:t>
            </a:r>
            <a:r>
              <a:rPr lang="en-US" altLang="zh-CN" dirty="0"/>
              <a:t>word</a:t>
            </a:r>
            <a:r>
              <a:rPr lang="zh-CN" altLang="en-US" dirty="0"/>
              <a:t>、</a:t>
            </a:r>
            <a:r>
              <a:rPr lang="en-US" altLang="zh-CN" dirty="0"/>
              <a:t>ppt</a:t>
            </a:r>
            <a:r>
              <a:rPr lang="zh-CN" altLang="en-US" dirty="0"/>
              <a:t>、</a:t>
            </a:r>
            <a:r>
              <a:rPr lang="en-US" altLang="zh-CN" dirty="0"/>
              <a:t>excel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编辑格式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插入图片、表格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创建模板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执行公式运算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777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大乔乔教育.potx" id="{CD6EAD01-9E8B-4F0F-9118-843CE81DD9DC}" vid="{64412112-2D00-4787-9447-9624AE910D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大乔乔教育</Template>
  <TotalTime>4535</TotalTime>
  <Words>2824</Words>
  <Application>Microsoft Office PowerPoint</Application>
  <PresentationFormat>宽屏</PresentationFormat>
  <Paragraphs>514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-apple-system</vt:lpstr>
      <vt:lpstr>思源黑体 CN Medium</vt:lpstr>
      <vt:lpstr>Consolas</vt:lpstr>
      <vt:lpstr>Arial</vt:lpstr>
      <vt:lpstr>Source Han Sans SC</vt:lpstr>
      <vt:lpstr>思源黑体 CN Normal</vt:lpstr>
      <vt:lpstr>思源黑体 CN</vt:lpstr>
      <vt:lpstr>Office 主题​​</vt:lpstr>
      <vt:lpstr>I/O</vt:lpstr>
      <vt:lpstr>并行读/写文件</vt:lpstr>
      <vt:lpstr>并行读写目录</vt:lpstr>
      <vt:lpstr>并行写文件</vt:lpstr>
      <vt:lpstr>并行读文件</vt:lpstr>
      <vt:lpstr>压缩与解压</vt:lpstr>
      <vt:lpstr>Golang自带的压缩算法</vt:lpstr>
      <vt:lpstr>读写Excel文件</vt:lpstr>
      <vt:lpstr>Go读写Excel</vt:lpstr>
      <vt:lpstr>缓冲</vt:lpstr>
      <vt:lpstr>什么是缓冲</vt:lpstr>
      <vt:lpstr>为什么会有缓存</vt:lpstr>
      <vt:lpstr>缓冲无处不在</vt:lpstr>
      <vt:lpstr>自行实现BufferedWriter</vt:lpstr>
      <vt:lpstr>B+树与LSM树</vt:lpstr>
      <vt:lpstr>重新认识磁盘和内存</vt:lpstr>
      <vt:lpstr>顺序I/O很重要</vt:lpstr>
      <vt:lpstr>B+树</vt:lpstr>
      <vt:lpstr>LSM-tree</vt:lpstr>
      <vt:lpstr>MemTable</vt:lpstr>
      <vt:lpstr>SSTable</vt:lpstr>
      <vt:lpstr>LSM查询过程</vt:lpstr>
      <vt:lpstr>LSM性能优化</vt:lpstr>
      <vt:lpstr>logger</vt:lpstr>
      <vt:lpstr>logger</vt:lpstr>
      <vt:lpstr>logrus</vt:lpstr>
      <vt:lpstr>自行实现logger</vt:lpstr>
      <vt:lpstr>基于UDP的日志收集器</vt:lpstr>
      <vt:lpstr>通信协议层</vt:lpstr>
      <vt:lpstr>http request</vt:lpstr>
      <vt:lpstr>TCP协议</vt:lpstr>
      <vt:lpstr>TCP首部</vt:lpstr>
      <vt:lpstr>TCP首部</vt:lpstr>
      <vt:lpstr>UDP报文结构</vt:lpstr>
      <vt:lpstr>socket层</vt:lpstr>
      <vt:lpstr>面向报文</vt:lpstr>
      <vt:lpstr>udp log collector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磁盘IO与网络IO</dc:title>
  <dc:creator>张 朝阳</dc:creator>
  <cp:lastModifiedBy>朝阳 张</cp:lastModifiedBy>
  <cp:revision>52</cp:revision>
  <dcterms:created xsi:type="dcterms:W3CDTF">2023-07-12T07:58:48Z</dcterms:created>
  <dcterms:modified xsi:type="dcterms:W3CDTF">2024-01-24T08:55:27Z</dcterms:modified>
</cp:coreProperties>
</file>